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Lst>
  <p:notesMasterIdLst>
    <p:notesMasterId r:id="rId48"/>
  </p:notesMasterIdLst>
  <p:handoutMasterIdLst>
    <p:handoutMasterId r:id="rId49"/>
  </p:handoutMasterIdLst>
  <p:sldIdLst>
    <p:sldId id="308" r:id="rId2"/>
    <p:sldId id="267" r:id="rId3"/>
    <p:sldId id="309" r:id="rId4"/>
    <p:sldId id="310" r:id="rId5"/>
    <p:sldId id="311" r:id="rId6"/>
    <p:sldId id="312" r:id="rId7"/>
    <p:sldId id="313" r:id="rId8"/>
    <p:sldId id="314" r:id="rId9"/>
    <p:sldId id="315" r:id="rId10"/>
    <p:sldId id="316" r:id="rId11"/>
    <p:sldId id="317" r:id="rId12"/>
    <p:sldId id="318" r:id="rId13"/>
    <p:sldId id="319" r:id="rId14"/>
    <p:sldId id="320" r:id="rId15"/>
    <p:sldId id="322" r:id="rId16"/>
    <p:sldId id="323" r:id="rId17"/>
    <p:sldId id="324" r:id="rId18"/>
    <p:sldId id="325" r:id="rId19"/>
    <p:sldId id="326" r:id="rId20"/>
    <p:sldId id="327" r:id="rId21"/>
    <p:sldId id="328" r:id="rId22"/>
    <p:sldId id="329" r:id="rId23"/>
    <p:sldId id="330" r:id="rId24"/>
    <p:sldId id="331" r:id="rId25"/>
    <p:sldId id="332" r:id="rId26"/>
    <p:sldId id="333" r:id="rId27"/>
    <p:sldId id="334" r:id="rId28"/>
    <p:sldId id="335" r:id="rId29"/>
    <p:sldId id="336" r:id="rId30"/>
    <p:sldId id="337" r:id="rId31"/>
    <p:sldId id="338" r:id="rId32"/>
    <p:sldId id="339" r:id="rId33"/>
    <p:sldId id="340" r:id="rId34"/>
    <p:sldId id="341" r:id="rId35"/>
    <p:sldId id="342" r:id="rId36"/>
    <p:sldId id="343" r:id="rId37"/>
    <p:sldId id="344" r:id="rId38"/>
    <p:sldId id="345" r:id="rId39"/>
    <p:sldId id="346" r:id="rId40"/>
    <p:sldId id="347" r:id="rId41"/>
    <p:sldId id="348" r:id="rId42"/>
    <p:sldId id="349" r:id="rId43"/>
    <p:sldId id="350" r:id="rId44"/>
    <p:sldId id="351" r:id="rId45"/>
    <p:sldId id="352" r:id="rId46"/>
    <p:sldId id="353" r:id="rId4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D80"/>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23" autoAdjust="0"/>
    <p:restoredTop sz="94660"/>
  </p:normalViewPr>
  <p:slideViewPr>
    <p:cSldViewPr>
      <p:cViewPr>
        <p:scale>
          <a:sx n="107" d="100"/>
          <a:sy n="107" d="100"/>
        </p:scale>
        <p:origin x="-32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8" d="100"/>
          <a:sy n="58" d="100"/>
        </p:scale>
        <p:origin x="1758"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4851" tIns="47425" rIns="94851" bIns="47425" rtlCol="0"/>
          <a:lstStyle>
            <a:lvl1pPr algn="r">
              <a:defRPr sz="1200"/>
            </a:lvl1pPr>
          </a:lstStyle>
          <a:p>
            <a:fld id="{6CFD76A7-59D2-4195-9B1D-AAD6D9FF6802}" type="datetimeFigureOut">
              <a:rPr lang="en-US" smtClean="0"/>
              <a:t>5/28/2019</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4851" tIns="47425" rIns="94851" bIns="47425" rtlCol="0" anchor="b"/>
          <a:lstStyle>
            <a:lvl1pPr algn="l">
              <a:defRPr sz="12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4851" tIns="47425" rIns="94851" bIns="47425" rtlCol="0" anchor="b"/>
          <a:lstStyle>
            <a:lvl1pPr algn="r">
              <a:defRPr sz="1200"/>
            </a:lvl1pPr>
          </a:lstStyle>
          <a:p>
            <a:fld id="{22054341-5499-4B96-92EC-FB30E8B82AB4}" type="slidenum">
              <a:rPr lang="en-US" smtClean="0"/>
              <a:t>‹#›</a:t>
            </a:fld>
            <a:endParaRPr lang="en-US"/>
          </a:p>
        </p:txBody>
      </p:sp>
    </p:spTree>
    <p:extLst>
      <p:ext uri="{BB962C8B-B14F-4D97-AF65-F5344CB8AC3E}">
        <p14:creationId xmlns:p14="http://schemas.microsoft.com/office/powerpoint/2010/main" val="33829196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4851" tIns="47425" rIns="94851" bIns="47425" rtlCol="0"/>
          <a:lstStyle>
            <a:lvl1pPr algn="l">
              <a:defRPr sz="12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4851" tIns="47425" rIns="94851" bIns="47425" rtlCol="0"/>
          <a:lstStyle>
            <a:lvl1pPr algn="r">
              <a:defRPr sz="1200"/>
            </a:lvl1pPr>
          </a:lstStyle>
          <a:p>
            <a:fld id="{6C925246-0DF8-42B4-8844-7CB090C4107A}" type="datetimeFigureOut">
              <a:rPr lang="en-US" smtClean="0"/>
              <a:t>5/28/2019</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4851" tIns="47425" rIns="94851" bIns="47425"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4851" tIns="47425" rIns="94851" bIns="4742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4851" tIns="47425" rIns="94851" bIns="47425"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4851" tIns="47425" rIns="94851" bIns="47425" rtlCol="0" anchor="b"/>
          <a:lstStyle>
            <a:lvl1pPr algn="r">
              <a:defRPr sz="1200"/>
            </a:lvl1pPr>
          </a:lstStyle>
          <a:p>
            <a:fld id="{9910F91F-2413-4B17-A2A4-E081FA6F39B7}" type="slidenum">
              <a:rPr lang="en-US" smtClean="0"/>
              <a:t>‹#›</a:t>
            </a:fld>
            <a:endParaRPr lang="en-US" dirty="0"/>
          </a:p>
        </p:txBody>
      </p:sp>
    </p:spTree>
    <p:extLst>
      <p:ext uri="{BB962C8B-B14F-4D97-AF65-F5344CB8AC3E}">
        <p14:creationId xmlns:p14="http://schemas.microsoft.com/office/powerpoint/2010/main" val="2699337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A9F27D-83D8-4CE4-B3BD-A4581E189851}" type="slidenum">
              <a:rPr lang="en-US" smtClean="0"/>
              <a:t>2</a:t>
            </a:fld>
            <a:endParaRPr lang="en-US" dirty="0"/>
          </a:p>
        </p:txBody>
      </p:sp>
    </p:spTree>
    <p:extLst>
      <p:ext uri="{BB962C8B-B14F-4D97-AF65-F5344CB8AC3E}">
        <p14:creationId xmlns:p14="http://schemas.microsoft.com/office/powerpoint/2010/main" val="4260309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876FFC1-FA82-473D-B8AB-92B311C41072}" type="datetime1">
              <a:rPr lang="en-US" smtClean="0"/>
              <a:t>5/28/2019</a:t>
            </a:fld>
            <a:endParaRPr lang="en-US" dirty="0"/>
          </a:p>
        </p:txBody>
      </p:sp>
      <p:sp>
        <p:nvSpPr>
          <p:cNvPr id="5" name="Footer Placeholder 4"/>
          <p:cNvSpPr>
            <a:spLocks noGrp="1"/>
          </p:cNvSpPr>
          <p:nvPr>
            <p:ph type="ftr" sz="quarter" idx="11"/>
          </p:nvPr>
        </p:nvSpPr>
        <p:spPr/>
        <p:txBody>
          <a:bodyPr/>
          <a:lstStyle/>
          <a:p>
            <a:r>
              <a:rPr lang="en-US"/>
              <a:t>Maine Department of Health and Human Services</a:t>
            </a:r>
            <a:endParaRPr lang="en-US" dirty="0"/>
          </a:p>
        </p:txBody>
      </p:sp>
      <p:sp>
        <p:nvSpPr>
          <p:cNvPr id="6" name="Slide Number Placeholder 5"/>
          <p:cNvSpPr>
            <a:spLocks noGrp="1"/>
          </p:cNvSpPr>
          <p:nvPr>
            <p:ph type="sldNum" sz="quarter" idx="12"/>
          </p:nvPr>
        </p:nvSpPr>
        <p:spPr/>
        <p:txBody>
          <a:bodyPr/>
          <a:lstStyle/>
          <a:p>
            <a:fld id="{5FD82BC9-63B1-475F-82C3-3D3DE5316FF5}" type="slidenum">
              <a:rPr lang="en-US" smtClean="0"/>
              <a:t>‹#›</a:t>
            </a:fld>
            <a:endParaRPr lang="en-US" dirty="0"/>
          </a:p>
        </p:txBody>
      </p:sp>
    </p:spTree>
    <p:extLst>
      <p:ext uri="{BB962C8B-B14F-4D97-AF65-F5344CB8AC3E}">
        <p14:creationId xmlns:p14="http://schemas.microsoft.com/office/powerpoint/2010/main" val="1349823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EA8AD4-4484-4A3F-AE44-03C288D655DD}" type="datetime1">
              <a:rPr lang="en-US" smtClean="0"/>
              <a:t>5/28/2019</a:t>
            </a:fld>
            <a:endParaRPr lang="en-US" dirty="0"/>
          </a:p>
        </p:txBody>
      </p:sp>
      <p:sp>
        <p:nvSpPr>
          <p:cNvPr id="5" name="Footer Placeholder 4"/>
          <p:cNvSpPr>
            <a:spLocks noGrp="1"/>
          </p:cNvSpPr>
          <p:nvPr>
            <p:ph type="ftr" sz="quarter" idx="11"/>
          </p:nvPr>
        </p:nvSpPr>
        <p:spPr/>
        <p:txBody>
          <a:bodyPr/>
          <a:lstStyle/>
          <a:p>
            <a:r>
              <a:rPr lang="en-US"/>
              <a:t>Maine Department of Health and Human Services</a:t>
            </a:r>
            <a:endParaRPr lang="en-US" dirty="0"/>
          </a:p>
        </p:txBody>
      </p:sp>
      <p:sp>
        <p:nvSpPr>
          <p:cNvPr id="6" name="Slide Number Placeholder 5"/>
          <p:cNvSpPr>
            <a:spLocks noGrp="1"/>
          </p:cNvSpPr>
          <p:nvPr>
            <p:ph type="sldNum" sz="quarter" idx="12"/>
          </p:nvPr>
        </p:nvSpPr>
        <p:spPr/>
        <p:txBody>
          <a:bodyPr/>
          <a:lstStyle/>
          <a:p>
            <a:fld id="{5FD82BC9-63B1-475F-82C3-3D3DE5316FF5}" type="slidenum">
              <a:rPr lang="en-US" smtClean="0"/>
              <a:t>‹#›</a:t>
            </a:fld>
            <a:endParaRPr lang="en-US" dirty="0"/>
          </a:p>
        </p:txBody>
      </p:sp>
    </p:spTree>
    <p:extLst>
      <p:ext uri="{BB962C8B-B14F-4D97-AF65-F5344CB8AC3E}">
        <p14:creationId xmlns:p14="http://schemas.microsoft.com/office/powerpoint/2010/main" val="63074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8883C2-44DD-4B7D-B3DB-10305C261740}" type="datetime1">
              <a:rPr lang="en-US" smtClean="0"/>
              <a:t>5/28/2019</a:t>
            </a:fld>
            <a:endParaRPr lang="en-US" dirty="0"/>
          </a:p>
        </p:txBody>
      </p:sp>
      <p:sp>
        <p:nvSpPr>
          <p:cNvPr id="5" name="Footer Placeholder 4"/>
          <p:cNvSpPr>
            <a:spLocks noGrp="1"/>
          </p:cNvSpPr>
          <p:nvPr>
            <p:ph type="ftr" sz="quarter" idx="11"/>
          </p:nvPr>
        </p:nvSpPr>
        <p:spPr/>
        <p:txBody>
          <a:bodyPr/>
          <a:lstStyle/>
          <a:p>
            <a:r>
              <a:rPr lang="en-US"/>
              <a:t>Maine Department of Health and Human Services</a:t>
            </a:r>
            <a:endParaRPr lang="en-US" dirty="0"/>
          </a:p>
        </p:txBody>
      </p:sp>
      <p:sp>
        <p:nvSpPr>
          <p:cNvPr id="6" name="Slide Number Placeholder 5"/>
          <p:cNvSpPr>
            <a:spLocks noGrp="1"/>
          </p:cNvSpPr>
          <p:nvPr>
            <p:ph type="sldNum" sz="quarter" idx="12"/>
          </p:nvPr>
        </p:nvSpPr>
        <p:spPr/>
        <p:txBody>
          <a:bodyPr/>
          <a:lstStyle/>
          <a:p>
            <a:fld id="{5FD82BC9-63B1-475F-82C3-3D3DE5316FF5}" type="slidenum">
              <a:rPr lang="en-US" smtClean="0"/>
              <a:t>‹#›</a:t>
            </a:fld>
            <a:endParaRPr lang="en-US" dirty="0"/>
          </a:p>
        </p:txBody>
      </p:sp>
    </p:spTree>
    <p:extLst>
      <p:ext uri="{BB962C8B-B14F-4D97-AF65-F5344CB8AC3E}">
        <p14:creationId xmlns:p14="http://schemas.microsoft.com/office/powerpoint/2010/main" val="774284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3C7305-52F7-49BC-B3BF-7194D70178C1}" type="datetime1">
              <a:rPr lang="en-US" smtClean="0"/>
              <a:t>5/28/2019</a:t>
            </a:fld>
            <a:endParaRPr lang="en-US" dirty="0"/>
          </a:p>
        </p:txBody>
      </p:sp>
      <p:sp>
        <p:nvSpPr>
          <p:cNvPr id="5" name="Footer Placeholder 4"/>
          <p:cNvSpPr>
            <a:spLocks noGrp="1"/>
          </p:cNvSpPr>
          <p:nvPr>
            <p:ph type="ftr" sz="quarter" idx="11"/>
          </p:nvPr>
        </p:nvSpPr>
        <p:spPr/>
        <p:txBody>
          <a:bodyPr/>
          <a:lstStyle/>
          <a:p>
            <a:r>
              <a:rPr lang="en-US"/>
              <a:t>Maine Department of Health and Human Services</a:t>
            </a:r>
            <a:endParaRPr lang="en-US" dirty="0"/>
          </a:p>
        </p:txBody>
      </p:sp>
      <p:sp>
        <p:nvSpPr>
          <p:cNvPr id="6" name="Slide Number Placeholder 5"/>
          <p:cNvSpPr>
            <a:spLocks noGrp="1"/>
          </p:cNvSpPr>
          <p:nvPr>
            <p:ph type="sldNum" sz="quarter" idx="12"/>
          </p:nvPr>
        </p:nvSpPr>
        <p:spPr/>
        <p:txBody>
          <a:bodyPr/>
          <a:lstStyle/>
          <a:p>
            <a:fld id="{5FD82BC9-63B1-475F-82C3-3D3DE5316FF5}" type="slidenum">
              <a:rPr lang="en-US" smtClean="0"/>
              <a:t>‹#›</a:t>
            </a:fld>
            <a:endParaRPr lang="en-US" dirty="0"/>
          </a:p>
        </p:txBody>
      </p:sp>
    </p:spTree>
    <p:extLst>
      <p:ext uri="{BB962C8B-B14F-4D97-AF65-F5344CB8AC3E}">
        <p14:creationId xmlns:p14="http://schemas.microsoft.com/office/powerpoint/2010/main" val="2569326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F0E0B9-6FAF-403E-9F15-136A38E3D574}" type="datetime1">
              <a:rPr lang="en-US" smtClean="0"/>
              <a:t>5/28/2019</a:t>
            </a:fld>
            <a:endParaRPr lang="en-US" dirty="0"/>
          </a:p>
        </p:txBody>
      </p:sp>
      <p:sp>
        <p:nvSpPr>
          <p:cNvPr id="5" name="Footer Placeholder 4"/>
          <p:cNvSpPr>
            <a:spLocks noGrp="1"/>
          </p:cNvSpPr>
          <p:nvPr>
            <p:ph type="ftr" sz="quarter" idx="11"/>
          </p:nvPr>
        </p:nvSpPr>
        <p:spPr/>
        <p:txBody>
          <a:bodyPr/>
          <a:lstStyle/>
          <a:p>
            <a:r>
              <a:rPr lang="en-US"/>
              <a:t>Maine Department of Health and Human Services</a:t>
            </a:r>
            <a:endParaRPr lang="en-US" dirty="0"/>
          </a:p>
        </p:txBody>
      </p:sp>
      <p:sp>
        <p:nvSpPr>
          <p:cNvPr id="6" name="Slide Number Placeholder 5"/>
          <p:cNvSpPr>
            <a:spLocks noGrp="1"/>
          </p:cNvSpPr>
          <p:nvPr>
            <p:ph type="sldNum" sz="quarter" idx="12"/>
          </p:nvPr>
        </p:nvSpPr>
        <p:spPr/>
        <p:txBody>
          <a:bodyPr/>
          <a:lstStyle/>
          <a:p>
            <a:fld id="{5FD82BC9-63B1-475F-82C3-3D3DE5316FF5}" type="slidenum">
              <a:rPr lang="en-US" smtClean="0"/>
              <a:t>‹#›</a:t>
            </a:fld>
            <a:endParaRPr lang="en-US" dirty="0"/>
          </a:p>
        </p:txBody>
      </p:sp>
    </p:spTree>
    <p:extLst>
      <p:ext uri="{BB962C8B-B14F-4D97-AF65-F5344CB8AC3E}">
        <p14:creationId xmlns:p14="http://schemas.microsoft.com/office/powerpoint/2010/main" val="1475110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9E640BB-99B6-416B-88F7-D6870326FA0F}" type="datetime1">
              <a:rPr lang="en-US" smtClean="0"/>
              <a:t>5/28/2019</a:t>
            </a:fld>
            <a:endParaRPr lang="en-US" dirty="0"/>
          </a:p>
        </p:txBody>
      </p:sp>
      <p:sp>
        <p:nvSpPr>
          <p:cNvPr id="6" name="Footer Placeholder 5"/>
          <p:cNvSpPr>
            <a:spLocks noGrp="1"/>
          </p:cNvSpPr>
          <p:nvPr>
            <p:ph type="ftr" sz="quarter" idx="11"/>
          </p:nvPr>
        </p:nvSpPr>
        <p:spPr/>
        <p:txBody>
          <a:bodyPr/>
          <a:lstStyle/>
          <a:p>
            <a:r>
              <a:rPr lang="en-US"/>
              <a:t>Maine Department of Health and Human Services</a:t>
            </a:r>
            <a:endParaRPr lang="en-US" dirty="0"/>
          </a:p>
        </p:txBody>
      </p:sp>
      <p:sp>
        <p:nvSpPr>
          <p:cNvPr id="7" name="Slide Number Placeholder 6"/>
          <p:cNvSpPr>
            <a:spLocks noGrp="1"/>
          </p:cNvSpPr>
          <p:nvPr>
            <p:ph type="sldNum" sz="quarter" idx="12"/>
          </p:nvPr>
        </p:nvSpPr>
        <p:spPr/>
        <p:txBody>
          <a:bodyPr/>
          <a:lstStyle/>
          <a:p>
            <a:fld id="{5FD82BC9-63B1-475F-82C3-3D3DE5316FF5}" type="slidenum">
              <a:rPr lang="en-US" smtClean="0"/>
              <a:t>‹#›</a:t>
            </a:fld>
            <a:endParaRPr lang="en-US" dirty="0"/>
          </a:p>
        </p:txBody>
      </p:sp>
    </p:spTree>
    <p:extLst>
      <p:ext uri="{BB962C8B-B14F-4D97-AF65-F5344CB8AC3E}">
        <p14:creationId xmlns:p14="http://schemas.microsoft.com/office/powerpoint/2010/main" val="2117078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F40A053-4859-4DC6-A8DC-6431CC4CFD73}" type="datetime1">
              <a:rPr lang="en-US" smtClean="0"/>
              <a:t>5/28/2019</a:t>
            </a:fld>
            <a:endParaRPr lang="en-US" dirty="0"/>
          </a:p>
        </p:txBody>
      </p:sp>
      <p:sp>
        <p:nvSpPr>
          <p:cNvPr id="8" name="Footer Placeholder 7"/>
          <p:cNvSpPr>
            <a:spLocks noGrp="1"/>
          </p:cNvSpPr>
          <p:nvPr>
            <p:ph type="ftr" sz="quarter" idx="11"/>
          </p:nvPr>
        </p:nvSpPr>
        <p:spPr/>
        <p:txBody>
          <a:bodyPr/>
          <a:lstStyle/>
          <a:p>
            <a:r>
              <a:rPr lang="en-US"/>
              <a:t>Maine Department of Health and Human Services</a:t>
            </a:r>
            <a:endParaRPr lang="en-US" dirty="0"/>
          </a:p>
        </p:txBody>
      </p:sp>
      <p:sp>
        <p:nvSpPr>
          <p:cNvPr id="9" name="Slide Number Placeholder 8"/>
          <p:cNvSpPr>
            <a:spLocks noGrp="1"/>
          </p:cNvSpPr>
          <p:nvPr>
            <p:ph type="sldNum" sz="quarter" idx="12"/>
          </p:nvPr>
        </p:nvSpPr>
        <p:spPr/>
        <p:txBody>
          <a:bodyPr/>
          <a:lstStyle/>
          <a:p>
            <a:fld id="{5FD82BC9-63B1-475F-82C3-3D3DE5316FF5}" type="slidenum">
              <a:rPr lang="en-US" smtClean="0"/>
              <a:t>‹#›</a:t>
            </a:fld>
            <a:endParaRPr lang="en-US" dirty="0"/>
          </a:p>
        </p:txBody>
      </p:sp>
    </p:spTree>
    <p:extLst>
      <p:ext uri="{BB962C8B-B14F-4D97-AF65-F5344CB8AC3E}">
        <p14:creationId xmlns:p14="http://schemas.microsoft.com/office/powerpoint/2010/main" val="213281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16D6E0B-A923-4CE2-8E84-A05641F4546A}" type="datetime1">
              <a:rPr lang="en-US" smtClean="0"/>
              <a:t>5/28/2019</a:t>
            </a:fld>
            <a:endParaRPr lang="en-US" dirty="0"/>
          </a:p>
        </p:txBody>
      </p:sp>
      <p:sp>
        <p:nvSpPr>
          <p:cNvPr id="4" name="Footer Placeholder 3"/>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p:cNvSpPr>
            <a:spLocks noGrp="1"/>
          </p:cNvSpPr>
          <p:nvPr>
            <p:ph type="sldNum" sz="quarter" idx="12"/>
          </p:nvPr>
        </p:nvSpPr>
        <p:spPr/>
        <p:txBody>
          <a:bodyPr/>
          <a:lstStyle/>
          <a:p>
            <a:fld id="{5FD82BC9-63B1-475F-82C3-3D3DE5316FF5}" type="slidenum">
              <a:rPr lang="en-US" smtClean="0"/>
              <a:t>‹#›</a:t>
            </a:fld>
            <a:endParaRPr lang="en-US" dirty="0"/>
          </a:p>
        </p:txBody>
      </p:sp>
    </p:spTree>
    <p:extLst>
      <p:ext uri="{BB962C8B-B14F-4D97-AF65-F5344CB8AC3E}">
        <p14:creationId xmlns:p14="http://schemas.microsoft.com/office/powerpoint/2010/main" val="1612315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970A87-BAE6-4D5D-86DF-3F13CB3AEEA6}" type="datetime1">
              <a:rPr lang="en-US" smtClean="0"/>
              <a:t>5/28/2019</a:t>
            </a:fld>
            <a:endParaRPr lang="en-US" dirty="0"/>
          </a:p>
        </p:txBody>
      </p:sp>
      <p:sp>
        <p:nvSpPr>
          <p:cNvPr id="3" name="Footer Placeholder 2"/>
          <p:cNvSpPr>
            <a:spLocks noGrp="1"/>
          </p:cNvSpPr>
          <p:nvPr>
            <p:ph type="ftr" sz="quarter" idx="11"/>
          </p:nvPr>
        </p:nvSpPr>
        <p:spPr/>
        <p:txBody>
          <a:bodyPr/>
          <a:lstStyle/>
          <a:p>
            <a:r>
              <a:rPr lang="en-US"/>
              <a:t>Maine Department of Health and Human Services</a:t>
            </a:r>
            <a:endParaRPr lang="en-US" dirty="0"/>
          </a:p>
        </p:txBody>
      </p:sp>
      <p:sp>
        <p:nvSpPr>
          <p:cNvPr id="4" name="Slide Number Placeholder 3"/>
          <p:cNvSpPr>
            <a:spLocks noGrp="1"/>
          </p:cNvSpPr>
          <p:nvPr>
            <p:ph type="sldNum" sz="quarter" idx="12"/>
          </p:nvPr>
        </p:nvSpPr>
        <p:spPr/>
        <p:txBody>
          <a:bodyPr/>
          <a:lstStyle/>
          <a:p>
            <a:fld id="{5FD82BC9-63B1-475F-82C3-3D3DE5316FF5}" type="slidenum">
              <a:rPr lang="en-US" smtClean="0"/>
              <a:t>‹#›</a:t>
            </a:fld>
            <a:endParaRPr lang="en-US" dirty="0"/>
          </a:p>
        </p:txBody>
      </p:sp>
    </p:spTree>
    <p:extLst>
      <p:ext uri="{BB962C8B-B14F-4D97-AF65-F5344CB8AC3E}">
        <p14:creationId xmlns:p14="http://schemas.microsoft.com/office/powerpoint/2010/main" val="3839513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ADEC63-C81A-4615-9583-045C5499212E}" type="datetime1">
              <a:rPr lang="en-US" smtClean="0"/>
              <a:t>5/28/2019</a:t>
            </a:fld>
            <a:endParaRPr lang="en-US" dirty="0"/>
          </a:p>
        </p:txBody>
      </p:sp>
      <p:sp>
        <p:nvSpPr>
          <p:cNvPr id="6" name="Footer Placeholder 5"/>
          <p:cNvSpPr>
            <a:spLocks noGrp="1"/>
          </p:cNvSpPr>
          <p:nvPr>
            <p:ph type="ftr" sz="quarter" idx="11"/>
          </p:nvPr>
        </p:nvSpPr>
        <p:spPr/>
        <p:txBody>
          <a:bodyPr/>
          <a:lstStyle/>
          <a:p>
            <a:r>
              <a:rPr lang="en-US"/>
              <a:t>Maine Department of Health and Human Services</a:t>
            </a:r>
            <a:endParaRPr lang="en-US" dirty="0"/>
          </a:p>
        </p:txBody>
      </p:sp>
      <p:sp>
        <p:nvSpPr>
          <p:cNvPr id="7" name="Slide Number Placeholder 6"/>
          <p:cNvSpPr>
            <a:spLocks noGrp="1"/>
          </p:cNvSpPr>
          <p:nvPr>
            <p:ph type="sldNum" sz="quarter" idx="12"/>
          </p:nvPr>
        </p:nvSpPr>
        <p:spPr/>
        <p:txBody>
          <a:bodyPr/>
          <a:lstStyle/>
          <a:p>
            <a:fld id="{5FD82BC9-63B1-475F-82C3-3D3DE5316FF5}" type="slidenum">
              <a:rPr lang="en-US" smtClean="0"/>
              <a:t>‹#›</a:t>
            </a:fld>
            <a:endParaRPr lang="en-US" dirty="0"/>
          </a:p>
        </p:txBody>
      </p:sp>
    </p:spTree>
    <p:extLst>
      <p:ext uri="{BB962C8B-B14F-4D97-AF65-F5344CB8AC3E}">
        <p14:creationId xmlns:p14="http://schemas.microsoft.com/office/powerpoint/2010/main" val="377495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B0A2C0-A722-4512-AD22-3A6B340CC446}" type="datetime1">
              <a:rPr lang="en-US" smtClean="0"/>
              <a:t>5/28/2019</a:t>
            </a:fld>
            <a:endParaRPr lang="en-US" dirty="0"/>
          </a:p>
        </p:txBody>
      </p:sp>
      <p:sp>
        <p:nvSpPr>
          <p:cNvPr id="6" name="Footer Placeholder 5"/>
          <p:cNvSpPr>
            <a:spLocks noGrp="1"/>
          </p:cNvSpPr>
          <p:nvPr>
            <p:ph type="ftr" sz="quarter" idx="11"/>
          </p:nvPr>
        </p:nvSpPr>
        <p:spPr/>
        <p:txBody>
          <a:bodyPr/>
          <a:lstStyle/>
          <a:p>
            <a:r>
              <a:rPr lang="en-US"/>
              <a:t>Maine Department of Health and Human Services</a:t>
            </a:r>
            <a:endParaRPr lang="en-US" dirty="0"/>
          </a:p>
        </p:txBody>
      </p:sp>
      <p:sp>
        <p:nvSpPr>
          <p:cNvPr id="7" name="Slide Number Placeholder 6"/>
          <p:cNvSpPr>
            <a:spLocks noGrp="1"/>
          </p:cNvSpPr>
          <p:nvPr>
            <p:ph type="sldNum" sz="quarter" idx="12"/>
          </p:nvPr>
        </p:nvSpPr>
        <p:spPr/>
        <p:txBody>
          <a:bodyPr/>
          <a:lstStyle/>
          <a:p>
            <a:fld id="{5FD82BC9-63B1-475F-82C3-3D3DE5316FF5}" type="slidenum">
              <a:rPr lang="en-US" smtClean="0"/>
              <a:t>‹#›</a:t>
            </a:fld>
            <a:endParaRPr lang="en-US" dirty="0"/>
          </a:p>
        </p:txBody>
      </p:sp>
    </p:spTree>
    <p:extLst>
      <p:ext uri="{BB962C8B-B14F-4D97-AF65-F5344CB8AC3E}">
        <p14:creationId xmlns:p14="http://schemas.microsoft.com/office/powerpoint/2010/main" val="1747077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15E651-5E7C-447B-8E63-5B75A8F360CB}" type="datetime1">
              <a:rPr lang="en-US" smtClean="0"/>
              <a:t>5/28/2019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Maine Department of Health and Human Services</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D82BC9-63B1-475F-82C3-3D3DE5316FF5}" type="slidenum">
              <a:rPr lang="en-US" smtClean="0"/>
              <a:t>‹#›</a:t>
            </a:fld>
            <a:endParaRPr lang="en-US" dirty="0"/>
          </a:p>
        </p:txBody>
      </p:sp>
    </p:spTree>
    <p:extLst>
      <p:ext uri="{BB962C8B-B14F-4D97-AF65-F5344CB8AC3E}">
        <p14:creationId xmlns:p14="http://schemas.microsoft.com/office/powerpoint/2010/main" val="3765547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legislature.maine.gov/statutes/22/title22sec3477.html" TargetMode="External"/><Relationship Id="rId2" Type="http://schemas.openxmlformats.org/officeDocument/2006/relationships/hyperlink" Target="http://legislature.maine.gov/statutes/22/title22sec3479-A.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www.mecasa.org/" TargetMode="External"/><Relationship Id="rId2" Type="http://schemas.openxmlformats.org/officeDocument/2006/relationships/hyperlink" Target="http://www.mainelse.org/" TargetMode="External"/><Relationship Id="rId1" Type="http://schemas.openxmlformats.org/officeDocument/2006/relationships/slideLayout" Target="../slideLayouts/slideLayout2.xml"/><Relationship Id="rId4" Type="http://schemas.openxmlformats.org/officeDocument/2006/relationships/hyperlink" Target="http://www.mcedv.org/" TargetMode="External"/></Relationships>
</file>

<file path=ppt/slides/_rels/slide45.xml.rels><?xml version="1.0" encoding="UTF-8" standalone="yes"?>
<Relationships xmlns="http://schemas.openxmlformats.org/package/2006/relationships"><Relationship Id="rId2" Type="http://schemas.openxmlformats.org/officeDocument/2006/relationships/hyperlink" Target="http://www.maine.gov/dhhs/ocfs/mandated-reporters.shtml"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maine.gov/dhhs/oads/aps-guardianship/aps-mandated-reporter-quiz.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legislature.maine.gov/statutes/22/title22sec3477.html" TargetMode="External"/><Relationship Id="rId2" Type="http://schemas.openxmlformats.org/officeDocument/2006/relationships/hyperlink" Target="http://www.mainelegislature.org/legis/statutes/22/title22sec3477.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438400"/>
            <a:ext cx="8839200" cy="2209800"/>
          </a:xfrm>
        </p:spPr>
        <p:txBody>
          <a:bodyPr>
            <a:noAutofit/>
          </a:bodyPr>
          <a:lstStyle/>
          <a:p>
            <a:pPr marL="0" indent="0" algn="ctr">
              <a:buNone/>
            </a:pPr>
            <a:endParaRPr lang="en-US" sz="2400" b="1" dirty="0">
              <a:solidFill>
                <a:schemeClr val="accent5">
                  <a:lumMod val="50000"/>
                </a:schemeClr>
              </a:solidFill>
              <a:latin typeface="Times New Roman" panose="02020603050405020304" pitchFamily="18" charset="0"/>
              <a:cs typeface="Times New Roman" panose="02020603050405020304" pitchFamily="18" charset="0"/>
            </a:endParaRPr>
          </a:p>
          <a:p>
            <a:pPr marL="0" indent="0" algn="ctr">
              <a:buNone/>
            </a:pPr>
            <a:r>
              <a:rPr lang="en-US" sz="2400" b="1" dirty="0">
                <a:solidFill>
                  <a:schemeClr val="accent5">
                    <a:lumMod val="50000"/>
                  </a:schemeClr>
                </a:solidFill>
                <a:cs typeface="Times New Roman" panose="02020603050405020304" pitchFamily="18" charset="0"/>
              </a:rPr>
              <a:t>MANDATED REPORTER TRAINING</a:t>
            </a:r>
          </a:p>
          <a:p>
            <a:pPr marL="0" indent="0" algn="ctr">
              <a:buNone/>
            </a:pPr>
            <a:r>
              <a:rPr 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US" sz="2400" dirty="0">
                <a:solidFill>
                  <a:schemeClr val="accent5">
                    <a:lumMod val="50000"/>
                  </a:schemeClr>
                </a:solidFill>
                <a:cs typeface="Times New Roman" panose="02020603050405020304" pitchFamily="18" charset="0"/>
              </a:rPr>
              <a:t>2019</a:t>
            </a:r>
          </a:p>
          <a:p>
            <a:pPr marL="0" indent="0" algn="ctr">
              <a:buNone/>
            </a:pPr>
            <a:endParaRPr lang="en-US" altLang="en-US" sz="2400" dirty="0">
              <a:latin typeface="Times New Roman"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4" name="Text Box 5"/>
          <p:cNvSpPr txBox="1">
            <a:spLocks noChangeArrowheads="1"/>
          </p:cNvSpPr>
          <p:nvPr/>
        </p:nvSpPr>
        <p:spPr bwMode="auto">
          <a:xfrm>
            <a:off x="0" y="432078"/>
            <a:ext cx="8991600" cy="1912537"/>
          </a:xfrm>
          <a:prstGeom prst="rect">
            <a:avLst/>
          </a:prstGeom>
          <a:solidFill>
            <a:srgbClr val="004D80"/>
          </a:solidFill>
          <a:ln/>
          <a:extLst/>
        </p:spPr>
        <p:style>
          <a:lnRef idx="1">
            <a:schemeClr val="accent1"/>
          </a:lnRef>
          <a:fillRef idx="3">
            <a:schemeClr val="accent1"/>
          </a:fillRef>
          <a:effectRef idx="2">
            <a:schemeClr val="accent1"/>
          </a:effectRef>
          <a:fontRef idx="minor">
            <a:schemeClr val="lt1"/>
          </a:fontRef>
        </p:style>
        <p:txBody>
          <a:bodyPr wrap="square"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endParaRPr lang="en-US" sz="1600" dirty="0">
              <a:solidFill>
                <a:schemeClr val="bg1"/>
              </a:solidFill>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157CBA50-CD0C-49BF-99AE-B3E4F4920365}" type="slidenum">
              <a:rPr lang="en-US" smtClean="0">
                <a:solidFill>
                  <a:prstClr val="black">
                    <a:tint val="75000"/>
                  </a:prstClr>
                </a:solidFill>
              </a:rPr>
              <a:pPr/>
              <a:t>1</a:t>
            </a:fld>
            <a:endParaRPr lang="en-US" dirty="0">
              <a:solidFill>
                <a:prstClr val="black">
                  <a:tint val="75000"/>
                </a:prstClr>
              </a:solidFill>
            </a:endParaRPr>
          </a:p>
        </p:txBody>
      </p:sp>
      <p:sp>
        <p:nvSpPr>
          <p:cNvPr id="5" name="Footer Placeholder 4"/>
          <p:cNvSpPr>
            <a:spLocks noGrp="1"/>
          </p:cNvSpPr>
          <p:nvPr>
            <p:ph type="ftr" sz="quarter" idx="11"/>
          </p:nvPr>
        </p:nvSpPr>
        <p:spPr>
          <a:xfrm>
            <a:off x="2667000" y="6356350"/>
            <a:ext cx="3657600" cy="365125"/>
          </a:xfrm>
        </p:spPr>
        <p:txBody>
          <a:bodyPr/>
          <a:lstStyle/>
          <a:p>
            <a:r>
              <a:rPr lang="en-US" dirty="0">
                <a:solidFill>
                  <a:prstClr val="black">
                    <a:tint val="75000"/>
                  </a:prstClr>
                </a:solidFill>
              </a:rPr>
              <a:t>Maine Department of Health and Human Services</a:t>
            </a:r>
          </a:p>
        </p:txBody>
      </p:sp>
      <p:pic>
        <p:nvPicPr>
          <p:cNvPr id="2052" name="Picture 5">
            <a:extLst>
              <a:ext uri="{FF2B5EF4-FFF2-40B4-BE49-F238E27FC236}">
                <a16:creationId xmlns="" xmlns:a16="http://schemas.microsoft.com/office/drawing/2014/main" id="{6246A38A-BBBD-4CD0-888B-9CFAC2BD24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65600" y="537209"/>
            <a:ext cx="647700" cy="723900"/>
          </a:xfrm>
          <a:prstGeom prst="rect">
            <a:avLst/>
          </a:prstGeom>
          <a:noFill/>
          <a:extLst>
            <a:ext uri="{909E8E84-426E-40DD-AFC4-6F175D3DCCD1}">
              <a14:hiddenFill xmlns:a14="http://schemas.microsoft.com/office/drawing/2010/main">
                <a:solidFill>
                  <a:srgbClr val="FFFFFF"/>
                </a:solidFill>
              </a14:hiddenFill>
            </a:ext>
          </a:extLst>
        </p:spPr>
      </p:pic>
      <p:sp>
        <p:nvSpPr>
          <p:cNvPr id="6" name="Text Box 2">
            <a:extLst>
              <a:ext uri="{FF2B5EF4-FFF2-40B4-BE49-F238E27FC236}">
                <a16:creationId xmlns="" xmlns:a16="http://schemas.microsoft.com/office/drawing/2014/main" id="{24DF4A0C-2945-446B-AB6D-3CC88A47034E}"/>
              </a:ext>
            </a:extLst>
          </p:cNvPr>
          <p:cNvSpPr txBox="1">
            <a:spLocks noChangeArrowheads="1"/>
          </p:cNvSpPr>
          <p:nvPr/>
        </p:nvSpPr>
        <p:spPr bwMode="auto">
          <a:xfrm>
            <a:off x="2654300" y="1314511"/>
            <a:ext cx="3670300" cy="9191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365F91"/>
                </a:solidFill>
                <a:effectLst/>
                <a:latin typeface="Arial" panose="020B0604020202020204" pitchFamily="34" charset="0"/>
                <a:ea typeface="Times New Roman" panose="02020603050405020304" pitchFamily="18" charset="0"/>
              </a:rPr>
              <a:t>Maine Department of Health and Human Services</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365F91"/>
                </a:solidFill>
                <a:effectLst/>
                <a:latin typeface="Arial" panose="020B0604020202020204" pitchFamily="34" charset="0"/>
                <a:ea typeface="Times New Roman" panose="02020603050405020304" pitchFamily="18" charset="0"/>
              </a:rPr>
              <a:t>Aging and Disability Services</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365F91"/>
                </a:solidFill>
                <a:effectLst/>
                <a:latin typeface="Arial" panose="020B0604020202020204" pitchFamily="34" charset="0"/>
                <a:ea typeface="Times New Roman" panose="02020603050405020304" pitchFamily="18" charset="0"/>
              </a:rPr>
              <a:t>11 State House Station</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365F91"/>
                </a:solidFill>
                <a:effectLst/>
                <a:latin typeface="Arial" panose="020B0604020202020204" pitchFamily="34" charset="0"/>
                <a:ea typeface="Times New Roman" panose="02020603050405020304" pitchFamily="18" charset="0"/>
              </a:rPr>
              <a:t>41 Anthony Avenue</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365F91"/>
                </a:solidFill>
                <a:effectLst/>
                <a:latin typeface="Arial" panose="020B0604020202020204" pitchFamily="34" charset="0"/>
                <a:ea typeface="Times New Roman" panose="02020603050405020304" pitchFamily="18" charset="0"/>
              </a:rPr>
              <a:t>Augusta, Maine 04333-0011</a:t>
            </a: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Rectangle 5">
            <a:extLst>
              <a:ext uri="{FF2B5EF4-FFF2-40B4-BE49-F238E27FC236}">
                <a16:creationId xmlns="" xmlns:a16="http://schemas.microsoft.com/office/drawing/2014/main" id="{374120A4-9FE5-4B80-A1CD-ED07D51CD1EB}"/>
              </a:ext>
            </a:extLst>
          </p:cNvPr>
          <p:cNvSpPr>
            <a:spLocks noChangeArrowheads="1"/>
          </p:cNvSpPr>
          <p:nvPr/>
        </p:nvSpPr>
        <p:spPr bwMode="auto">
          <a:xfrm>
            <a:off x="43495"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6">
            <a:extLst>
              <a:ext uri="{FF2B5EF4-FFF2-40B4-BE49-F238E27FC236}">
                <a16:creationId xmlns="" xmlns:a16="http://schemas.microsoft.com/office/drawing/2014/main" id="{BDC6DD18-800B-4C6C-AEFC-AF34FA5510BC}"/>
              </a:ext>
            </a:extLst>
          </p:cNvPr>
          <p:cNvSpPr>
            <a:spLocks noChangeArrowheads="1"/>
          </p:cNvSpPr>
          <p:nvPr/>
        </p:nvSpPr>
        <p:spPr bwMode="auto">
          <a:xfrm>
            <a:off x="0" y="1181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8">
            <a:extLst>
              <a:ext uri="{FF2B5EF4-FFF2-40B4-BE49-F238E27FC236}">
                <a16:creationId xmlns="" xmlns:a16="http://schemas.microsoft.com/office/drawing/2014/main" id="{45A44D6A-A9DA-4E0F-A34E-DD2D8D7BCEB4}"/>
              </a:ext>
            </a:extLst>
          </p:cNvPr>
          <p:cNvSpPr>
            <a:spLocks noChangeArrowheads="1"/>
          </p:cNvSpPr>
          <p:nvPr/>
        </p:nvSpPr>
        <p:spPr bwMode="auto">
          <a:xfrm>
            <a:off x="0" y="1181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10">
            <a:extLst>
              <a:ext uri="{FF2B5EF4-FFF2-40B4-BE49-F238E27FC236}">
                <a16:creationId xmlns="" xmlns:a16="http://schemas.microsoft.com/office/drawing/2014/main" id="{B9AF0220-F996-4479-A24C-FFFB1654717B}"/>
              </a:ext>
            </a:extLst>
          </p:cNvPr>
          <p:cNvSpPr>
            <a:spLocks noChangeArrowheads="1"/>
          </p:cNvSpPr>
          <p:nvPr/>
        </p:nvSpPr>
        <p:spPr bwMode="auto">
          <a:xfrm>
            <a:off x="0" y="11811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12">
            <a:extLst>
              <a:ext uri="{FF2B5EF4-FFF2-40B4-BE49-F238E27FC236}">
                <a16:creationId xmlns="" xmlns:a16="http://schemas.microsoft.com/office/drawing/2014/main" id="{DD856476-5BFB-4F37-9000-B575782335C2}"/>
              </a:ext>
            </a:extLst>
          </p:cNvPr>
          <p:cNvSpPr>
            <a:spLocks noChangeArrowheads="1"/>
          </p:cNvSpPr>
          <p:nvPr/>
        </p:nvSpPr>
        <p:spPr bwMode="auto">
          <a:xfrm>
            <a:off x="0" y="16383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Text Box 217">
            <a:extLst>
              <a:ext uri="{FF2B5EF4-FFF2-40B4-BE49-F238E27FC236}">
                <a16:creationId xmlns="" xmlns:a16="http://schemas.microsoft.com/office/drawing/2014/main" id="{399DA7A2-C1F4-4998-9015-81E4DDF2F52D}"/>
              </a:ext>
            </a:extLst>
          </p:cNvPr>
          <p:cNvSpPr txBox="1">
            <a:spLocks noChangeArrowheads="1"/>
          </p:cNvSpPr>
          <p:nvPr/>
        </p:nvSpPr>
        <p:spPr bwMode="auto">
          <a:xfrm>
            <a:off x="559277" y="1742770"/>
            <a:ext cx="1124585" cy="36830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spcBef>
                <a:spcPts val="0"/>
              </a:spcBef>
              <a:spcAft>
                <a:spcPts val="0"/>
              </a:spcAft>
            </a:pPr>
            <a:r>
              <a:rPr lang="en-US" sz="900" b="1">
                <a:solidFill>
                  <a:srgbClr val="365F91"/>
                </a:solidFill>
                <a:effectLst/>
                <a:latin typeface="Times New Roman" panose="02020603050405020304" pitchFamily="18" charset="0"/>
                <a:ea typeface="Times New Roman" panose="02020603050405020304" pitchFamily="18" charset="0"/>
              </a:rPr>
              <a:t>Janet T. Mills</a:t>
            </a:r>
            <a:endParaRPr lang="en-US" sz="12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900" b="1">
                <a:solidFill>
                  <a:srgbClr val="365F91"/>
                </a:solidFill>
                <a:effectLst/>
                <a:latin typeface="Times New Roman" panose="02020603050405020304" pitchFamily="18" charset="0"/>
                <a:ea typeface="Times New Roman" panose="02020603050405020304" pitchFamily="18" charset="0"/>
              </a:rPr>
              <a:t>Governor</a:t>
            </a:r>
            <a:endParaRPr lang="en-US" sz="12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 </a:t>
            </a:r>
          </a:p>
        </p:txBody>
      </p:sp>
      <p:sp>
        <p:nvSpPr>
          <p:cNvPr id="16" name="Text Box 3">
            <a:extLst>
              <a:ext uri="{FF2B5EF4-FFF2-40B4-BE49-F238E27FC236}">
                <a16:creationId xmlns="" xmlns:a16="http://schemas.microsoft.com/office/drawing/2014/main" id="{891FD1EE-D7BD-4BDE-8A67-D344CB65179D}"/>
              </a:ext>
            </a:extLst>
          </p:cNvPr>
          <p:cNvSpPr txBox="1">
            <a:spLocks noChangeArrowheads="1"/>
          </p:cNvSpPr>
          <p:nvPr/>
        </p:nvSpPr>
        <p:spPr bwMode="auto">
          <a:xfrm>
            <a:off x="6808470" y="1774093"/>
            <a:ext cx="1607820" cy="36830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spcBef>
                <a:spcPts val="0"/>
              </a:spcBef>
              <a:spcAft>
                <a:spcPts val="0"/>
              </a:spcAft>
              <a:tabLst>
                <a:tab pos="4800600" algn="l"/>
              </a:tabLst>
            </a:pPr>
            <a:r>
              <a:rPr lang="en-US" sz="900" b="1" dirty="0">
                <a:solidFill>
                  <a:srgbClr val="365F91"/>
                </a:solidFill>
                <a:effectLst/>
                <a:latin typeface="Times New Roman" panose="02020603050405020304" pitchFamily="18" charset="0"/>
                <a:ea typeface="Times New Roman" panose="02020603050405020304" pitchFamily="18" charset="0"/>
              </a:rPr>
              <a:t>Jeanne M. </a:t>
            </a:r>
            <a:r>
              <a:rPr lang="en-US" sz="900" b="1" dirty="0" err="1">
                <a:solidFill>
                  <a:srgbClr val="365F91"/>
                </a:solidFill>
                <a:effectLst/>
                <a:latin typeface="Times New Roman" panose="02020603050405020304" pitchFamily="18" charset="0"/>
                <a:ea typeface="Times New Roman" panose="02020603050405020304" pitchFamily="18" charset="0"/>
              </a:rPr>
              <a:t>Lambrew</a:t>
            </a:r>
            <a:r>
              <a:rPr lang="en-US" sz="900" b="1" dirty="0">
                <a:solidFill>
                  <a:srgbClr val="365F91"/>
                </a:solidFill>
                <a:effectLst/>
                <a:latin typeface="Times New Roman" panose="02020603050405020304" pitchFamily="18" charset="0"/>
                <a:ea typeface="Times New Roman" panose="02020603050405020304" pitchFamily="18" charset="0"/>
              </a:rPr>
              <a:t>, Ph.D.</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tabLst>
                <a:tab pos="4800600" algn="l"/>
              </a:tabLst>
            </a:pPr>
            <a:r>
              <a:rPr lang="en-US" sz="900" b="1" dirty="0">
                <a:solidFill>
                  <a:srgbClr val="365F91"/>
                </a:solidFill>
                <a:effectLst/>
                <a:latin typeface="Times New Roman" panose="02020603050405020304" pitchFamily="18" charset="0"/>
                <a:ea typeface="Times New Roman" panose="02020603050405020304" pitchFamily="18" charset="0"/>
              </a:rPr>
              <a:t>Commissioner</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tabLst>
                <a:tab pos="4800600" algn="l"/>
              </a:tabLst>
            </a:pPr>
            <a:r>
              <a:rPr lang="en-US" sz="900" dirty="0">
                <a:effectLst/>
                <a:latin typeface="Times New Roman" panose="02020603050405020304" pitchFamily="18"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39825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1B8685-D260-46E5-862C-F8ED40550923}"/>
              </a:ext>
            </a:extLst>
          </p:cNvPr>
          <p:cNvSpPr>
            <a:spLocks noGrp="1"/>
          </p:cNvSpPr>
          <p:nvPr>
            <p:ph type="title"/>
          </p:nvPr>
        </p:nvSpPr>
        <p:spPr>
          <a:solidFill>
            <a:schemeClr val="accent1">
              <a:lumMod val="75000"/>
            </a:schemeClr>
          </a:solidFill>
        </p:spPr>
        <p:txBody>
          <a:bodyPr>
            <a:normAutofit/>
          </a:bodyPr>
          <a:lstStyle/>
          <a:p>
            <a:pPr algn="l"/>
            <a:r>
              <a:rPr lang="en-US" sz="3600" dirty="0">
                <a:solidFill>
                  <a:schemeClr val="bg1"/>
                </a:solidFill>
              </a:rPr>
              <a:t>DEFINITIONS</a:t>
            </a:r>
          </a:p>
        </p:txBody>
      </p:sp>
      <p:sp>
        <p:nvSpPr>
          <p:cNvPr id="3" name="Content Placeholder 2">
            <a:extLst>
              <a:ext uri="{FF2B5EF4-FFF2-40B4-BE49-F238E27FC236}">
                <a16:creationId xmlns="" xmlns:a16="http://schemas.microsoft.com/office/drawing/2014/main" id="{CC7C180F-4B00-4CB6-8975-00DF6C49C006}"/>
              </a:ext>
            </a:extLst>
          </p:cNvPr>
          <p:cNvSpPr>
            <a:spLocks noGrp="1"/>
          </p:cNvSpPr>
          <p:nvPr>
            <p:ph idx="1"/>
          </p:nvPr>
        </p:nvSpPr>
        <p:spPr/>
        <p:txBody>
          <a:bodyPr>
            <a:normAutofit lnSpcReduction="10000"/>
          </a:bodyPr>
          <a:lstStyle/>
          <a:p>
            <a:pPr marL="0" indent="-457200">
              <a:spcBef>
                <a:spcPts val="0"/>
              </a:spcBef>
              <a:buNone/>
            </a:pPr>
            <a:r>
              <a:rPr lang="en-US" sz="2800" b="1" dirty="0"/>
              <a:t>Incapacitated adult: </a:t>
            </a:r>
          </a:p>
          <a:p>
            <a:pPr marL="0" indent="-457200">
              <a:spcBef>
                <a:spcPts val="0"/>
              </a:spcBef>
              <a:buNone/>
            </a:pPr>
            <a:endParaRPr lang="en-US" sz="2000" b="1" dirty="0"/>
          </a:p>
          <a:p>
            <a:pPr marL="0" indent="-457200">
              <a:lnSpc>
                <a:spcPct val="100000"/>
              </a:lnSpc>
              <a:spcBef>
                <a:spcPts val="0"/>
              </a:spcBef>
              <a:buClrTx/>
              <a:buSzTx/>
              <a:buNone/>
              <a:defRPr/>
            </a:pPr>
            <a:r>
              <a:rPr lang="en-US" sz="2800" dirty="0"/>
              <a:t>Any adult who is impaired by reason of mental illness, mental deficiency, physical illness or disability to the extent that that individual lacks sufficient understanding or capacity to:</a:t>
            </a:r>
          </a:p>
          <a:p>
            <a:pPr marL="0" indent="-457200">
              <a:lnSpc>
                <a:spcPct val="100000"/>
              </a:lnSpc>
              <a:spcBef>
                <a:spcPts val="0"/>
              </a:spcBef>
              <a:buClrTx/>
              <a:buSzTx/>
              <a:buNone/>
              <a:defRPr/>
            </a:pPr>
            <a:r>
              <a:rPr lang="en-US" sz="1400" dirty="0"/>
              <a:t> </a:t>
            </a:r>
            <a:endParaRPr lang="en-US" dirty="0"/>
          </a:p>
          <a:p>
            <a:pPr marL="0" lvl="1" indent="-457200" defTabSz="457200">
              <a:lnSpc>
                <a:spcPct val="100000"/>
              </a:lnSpc>
              <a:spcBef>
                <a:spcPts val="0"/>
              </a:spcBef>
              <a:buFont typeface="Wingdings" panose="05000000000000000000" pitchFamily="2" charset="2"/>
              <a:buChar char="Ø"/>
              <a:defRPr/>
            </a:pPr>
            <a:r>
              <a:rPr lang="en-US" dirty="0"/>
              <a:t>make or communicate responsible decisions concerning that individual’s person, or </a:t>
            </a:r>
          </a:p>
          <a:p>
            <a:pPr marL="0" lvl="1" indent="-457200" defTabSz="228600">
              <a:lnSpc>
                <a:spcPct val="100000"/>
              </a:lnSpc>
              <a:spcBef>
                <a:spcPts val="0"/>
              </a:spcBef>
              <a:buFont typeface="Courier New" panose="02070309020205020404" pitchFamily="49" charset="0"/>
              <a:buChar char="o"/>
              <a:defRPr/>
            </a:pPr>
            <a:endParaRPr lang="en-US" sz="2000" dirty="0"/>
          </a:p>
          <a:p>
            <a:pPr marL="0" lvl="1" indent="-457200" defTabSz="457200">
              <a:lnSpc>
                <a:spcPct val="100000"/>
              </a:lnSpc>
              <a:spcBef>
                <a:spcPts val="0"/>
              </a:spcBef>
              <a:buFont typeface="Wingdings" panose="05000000000000000000" pitchFamily="2" charset="2"/>
              <a:buChar char="Ø"/>
              <a:defRPr/>
            </a:pPr>
            <a:r>
              <a:rPr lang="en-US" dirty="0"/>
              <a:t>cannot effectively manage or apply that individual’s estate to necessary ends. </a:t>
            </a:r>
          </a:p>
          <a:p>
            <a:endParaRPr lang="en-US" sz="1100"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 xmlns:a16="http://schemas.microsoft.com/office/drawing/2014/main" id="{0DE3A57C-80F6-44A7-958F-69AC5DA687FF}"/>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 xmlns:a16="http://schemas.microsoft.com/office/drawing/2014/main" id="{542EEA59-2111-46A6-AC54-3348D97BE750}"/>
              </a:ext>
            </a:extLst>
          </p:cNvPr>
          <p:cNvSpPr>
            <a:spLocks noGrp="1"/>
          </p:cNvSpPr>
          <p:nvPr>
            <p:ph type="sldNum" sz="quarter" idx="12"/>
          </p:nvPr>
        </p:nvSpPr>
        <p:spPr/>
        <p:txBody>
          <a:bodyPr/>
          <a:lstStyle/>
          <a:p>
            <a:fld id="{5FD82BC9-63B1-475F-82C3-3D3DE5316FF5}" type="slidenum">
              <a:rPr lang="en-US" smtClean="0"/>
              <a:t>10</a:t>
            </a:fld>
            <a:endParaRPr lang="en-US" dirty="0"/>
          </a:p>
        </p:txBody>
      </p:sp>
    </p:spTree>
    <p:extLst>
      <p:ext uri="{BB962C8B-B14F-4D97-AF65-F5344CB8AC3E}">
        <p14:creationId xmlns:p14="http://schemas.microsoft.com/office/powerpoint/2010/main" val="4125601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280D6FF-7836-4EA2-94E7-1DD6754C5891}"/>
              </a:ext>
            </a:extLst>
          </p:cNvPr>
          <p:cNvSpPr>
            <a:spLocks noGrp="1"/>
          </p:cNvSpPr>
          <p:nvPr>
            <p:ph type="title"/>
          </p:nvPr>
        </p:nvSpPr>
        <p:spPr>
          <a:solidFill>
            <a:schemeClr val="accent1">
              <a:lumMod val="75000"/>
            </a:schemeClr>
          </a:solidFill>
        </p:spPr>
        <p:txBody>
          <a:bodyPr>
            <a:normAutofit/>
          </a:bodyPr>
          <a:lstStyle/>
          <a:p>
            <a:pPr algn="l"/>
            <a:r>
              <a:rPr lang="en-US" sz="3600" dirty="0">
                <a:solidFill>
                  <a:schemeClr val="bg1"/>
                </a:solidFill>
                <a:latin typeface="+mn-lt"/>
                <a:cs typeface="Times New Roman" panose="02020603050405020304" pitchFamily="18" charset="0"/>
              </a:rPr>
              <a:t>DEFINITIONS, CONT.</a:t>
            </a:r>
            <a:endParaRPr lang="en-US" sz="3600" dirty="0">
              <a:solidFill>
                <a:schemeClr val="bg1"/>
              </a:solidFill>
              <a:latin typeface="+mn-lt"/>
            </a:endParaRPr>
          </a:p>
        </p:txBody>
      </p:sp>
      <p:sp>
        <p:nvSpPr>
          <p:cNvPr id="3" name="Content Placeholder 2">
            <a:extLst>
              <a:ext uri="{FF2B5EF4-FFF2-40B4-BE49-F238E27FC236}">
                <a16:creationId xmlns="" xmlns:a16="http://schemas.microsoft.com/office/drawing/2014/main" id="{7B48BD9C-AA4B-4892-A0C8-8EC19480D8A6}"/>
              </a:ext>
            </a:extLst>
          </p:cNvPr>
          <p:cNvSpPr>
            <a:spLocks noGrp="1"/>
          </p:cNvSpPr>
          <p:nvPr>
            <p:ph idx="1"/>
          </p:nvPr>
        </p:nvSpPr>
        <p:spPr/>
        <p:txBody>
          <a:bodyPr>
            <a:normAutofit fontScale="85000" lnSpcReduction="20000"/>
          </a:bodyPr>
          <a:lstStyle/>
          <a:p>
            <a:pPr marL="0" indent="-457200" defTabSz="457200">
              <a:spcBef>
                <a:spcPts val="0"/>
              </a:spcBef>
              <a:buNone/>
            </a:pPr>
            <a:r>
              <a:rPr lang="en-US" b="1" dirty="0"/>
              <a:t>Dependent adult:</a:t>
            </a:r>
          </a:p>
          <a:p>
            <a:pPr marL="0" indent="-457200" defTabSz="457200">
              <a:spcBef>
                <a:spcPts val="0"/>
              </a:spcBef>
              <a:buNone/>
            </a:pPr>
            <a:endParaRPr lang="en-US" b="1" dirty="0"/>
          </a:p>
          <a:p>
            <a:pPr marL="0" indent="-457200" defTabSz="457200">
              <a:spcBef>
                <a:spcPts val="0"/>
              </a:spcBef>
              <a:buNone/>
            </a:pPr>
            <a:r>
              <a:rPr lang="en-US" dirty="0"/>
              <a:t>A dependent adult is someone who has a physical or mental condition that substantially impairs the person’s ability to adequately provide for that adult’s daily needs. </a:t>
            </a:r>
          </a:p>
          <a:p>
            <a:pPr marL="0" indent="-457200" defTabSz="457200">
              <a:spcBef>
                <a:spcPts val="0"/>
              </a:spcBef>
            </a:pPr>
            <a:endParaRPr lang="en-US" dirty="0"/>
          </a:p>
          <a:p>
            <a:pPr marL="0" indent="-457200" defTabSz="457200">
              <a:spcBef>
                <a:spcPts val="0"/>
              </a:spcBef>
              <a:buFont typeface="Wingdings" panose="05000000000000000000" pitchFamily="2" charset="2"/>
              <a:buChar char="Ø"/>
            </a:pPr>
            <a:r>
              <a:rPr lang="en-US" dirty="0"/>
              <a:t>This includes a resident of a nursing home or assisted 	living facility.</a:t>
            </a:r>
          </a:p>
          <a:p>
            <a:pPr marL="0" indent="-457200" defTabSz="457200">
              <a:spcBef>
                <a:spcPts val="0"/>
              </a:spcBef>
              <a:buFont typeface="Wingdings" panose="05000000000000000000" pitchFamily="2" charset="2"/>
              <a:buChar char="Ø"/>
            </a:pPr>
            <a:r>
              <a:rPr lang="en-US" dirty="0"/>
              <a:t>This includes individuals who are eligible for 	Developmental Services, Brain Injury Services 	(including Section 18), and the Other Related 	Conditions Waiver (Section 20).</a:t>
            </a:r>
          </a:p>
          <a:p>
            <a:endParaRPr lang="en-US" dirty="0"/>
          </a:p>
        </p:txBody>
      </p:sp>
      <p:sp>
        <p:nvSpPr>
          <p:cNvPr id="4" name="Footer Placeholder 3">
            <a:extLst>
              <a:ext uri="{FF2B5EF4-FFF2-40B4-BE49-F238E27FC236}">
                <a16:creationId xmlns="" xmlns:a16="http://schemas.microsoft.com/office/drawing/2014/main" id="{7310FEAD-3A4F-4461-BAAB-DE15FAFCFBD3}"/>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 xmlns:a16="http://schemas.microsoft.com/office/drawing/2014/main" id="{E5424900-E958-4DF6-9405-929BB7995896}"/>
              </a:ext>
            </a:extLst>
          </p:cNvPr>
          <p:cNvSpPr>
            <a:spLocks noGrp="1"/>
          </p:cNvSpPr>
          <p:nvPr>
            <p:ph type="sldNum" sz="quarter" idx="12"/>
          </p:nvPr>
        </p:nvSpPr>
        <p:spPr/>
        <p:txBody>
          <a:bodyPr/>
          <a:lstStyle/>
          <a:p>
            <a:fld id="{5FD82BC9-63B1-475F-82C3-3D3DE5316FF5}" type="slidenum">
              <a:rPr lang="en-US" smtClean="0"/>
              <a:t>11</a:t>
            </a:fld>
            <a:endParaRPr lang="en-US" dirty="0"/>
          </a:p>
        </p:txBody>
      </p:sp>
    </p:spTree>
    <p:extLst>
      <p:ext uri="{BB962C8B-B14F-4D97-AF65-F5344CB8AC3E}">
        <p14:creationId xmlns:p14="http://schemas.microsoft.com/office/powerpoint/2010/main" val="1036118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2A118D0-13D1-49E6-A5C9-F8DF596B5195}"/>
              </a:ext>
            </a:extLst>
          </p:cNvPr>
          <p:cNvSpPr>
            <a:spLocks noGrp="1"/>
          </p:cNvSpPr>
          <p:nvPr>
            <p:ph type="title"/>
          </p:nvPr>
        </p:nvSpPr>
        <p:spPr>
          <a:solidFill>
            <a:schemeClr val="accent1">
              <a:lumMod val="75000"/>
            </a:schemeClr>
          </a:solidFill>
        </p:spPr>
        <p:txBody>
          <a:bodyPr>
            <a:normAutofit/>
          </a:bodyPr>
          <a:lstStyle/>
          <a:p>
            <a:pPr algn="l"/>
            <a:r>
              <a:rPr lang="en-US" sz="3600" dirty="0"/>
              <a:t> </a:t>
            </a:r>
            <a:r>
              <a:rPr lang="en-US" sz="3600" dirty="0">
                <a:solidFill>
                  <a:schemeClr val="bg1"/>
                </a:solidFill>
              </a:rPr>
              <a:t>KEY POINTS RE: CAPACITY</a:t>
            </a:r>
          </a:p>
        </p:txBody>
      </p:sp>
      <p:sp>
        <p:nvSpPr>
          <p:cNvPr id="3" name="Content Placeholder 2">
            <a:extLst>
              <a:ext uri="{FF2B5EF4-FFF2-40B4-BE49-F238E27FC236}">
                <a16:creationId xmlns="" xmlns:a16="http://schemas.microsoft.com/office/drawing/2014/main" id="{F1AAB1F3-B10A-4D31-8859-57B833C67873}"/>
              </a:ext>
            </a:extLst>
          </p:cNvPr>
          <p:cNvSpPr>
            <a:spLocks noGrp="1"/>
          </p:cNvSpPr>
          <p:nvPr>
            <p:ph idx="1"/>
          </p:nvPr>
        </p:nvSpPr>
        <p:spPr/>
        <p:txBody>
          <a:bodyPr>
            <a:normAutofit fontScale="85000" lnSpcReduction="10000"/>
          </a:bodyPr>
          <a:lstStyle/>
          <a:p>
            <a:pPr marL="0" indent="-457200" defTabSz="457200">
              <a:spcBef>
                <a:spcPts val="0"/>
              </a:spcBef>
              <a:buFont typeface="Wingdings" panose="05000000000000000000" pitchFamily="2" charset="2"/>
              <a:buChar char="Ø"/>
            </a:pPr>
            <a:r>
              <a:rPr lang="en-US" sz="2800" b="1" dirty="0"/>
              <a:t>Adults are presumed to have capacity to give informed consent unless they are found not to have capacity by a Probate Court judge in a guardianship hearing. </a:t>
            </a:r>
          </a:p>
          <a:p>
            <a:pPr marL="0" indent="-457200" defTabSz="457200">
              <a:spcBef>
                <a:spcPts val="0"/>
              </a:spcBef>
              <a:buNone/>
            </a:pPr>
            <a:endParaRPr lang="en-US" sz="1800" b="1" dirty="0"/>
          </a:p>
          <a:p>
            <a:pPr marL="0" indent="-457200" defTabSz="457200">
              <a:spcBef>
                <a:spcPts val="0"/>
              </a:spcBef>
              <a:buFont typeface="Wingdings" panose="05000000000000000000" pitchFamily="2" charset="2"/>
              <a:buChar char="Ø"/>
            </a:pPr>
            <a:r>
              <a:rPr lang="en-US" sz="2800" b="1" dirty="0"/>
              <a:t>Informed consent </a:t>
            </a:r>
            <a:r>
              <a:rPr lang="en-US" sz="2800" dirty="0"/>
              <a:t>is a decision made with all relevant information about an issue, with an understanding of the consequences of a decision, and without pressure or threats. </a:t>
            </a:r>
          </a:p>
          <a:p>
            <a:pPr marL="0" indent="-457200" defTabSz="457200">
              <a:spcBef>
                <a:spcPts val="0"/>
              </a:spcBef>
              <a:buNone/>
            </a:pPr>
            <a:endParaRPr lang="en-US" sz="1800" dirty="0"/>
          </a:p>
          <a:p>
            <a:pPr marL="0" indent="-457200" defTabSz="457200">
              <a:spcBef>
                <a:spcPts val="0"/>
              </a:spcBef>
              <a:buFont typeface="Wingdings" panose="05000000000000000000" pitchFamily="2" charset="2"/>
              <a:buChar char="Ø"/>
            </a:pPr>
            <a:r>
              <a:rPr lang="en-US" sz="2800" b="1" dirty="0"/>
              <a:t>Adults who have capacity have the right to make their own decisions </a:t>
            </a:r>
            <a:r>
              <a:rPr lang="en-US" sz="2800" dirty="0"/>
              <a:t>regardless of how others view those decisions. </a:t>
            </a:r>
          </a:p>
          <a:p>
            <a:pPr marL="0" indent="-457200" defTabSz="457200">
              <a:spcBef>
                <a:spcPts val="0"/>
              </a:spcBef>
              <a:buNone/>
            </a:pPr>
            <a:endParaRPr lang="en-US" sz="1800" dirty="0"/>
          </a:p>
          <a:p>
            <a:pPr marL="0" indent="-457200" defTabSz="457200">
              <a:spcBef>
                <a:spcPts val="0"/>
              </a:spcBef>
              <a:buFont typeface="Wingdings" panose="05000000000000000000" pitchFamily="2" charset="2"/>
              <a:buChar char="Ø"/>
            </a:pPr>
            <a:r>
              <a:rPr lang="en-US" sz="2800" dirty="0"/>
              <a:t>Due to physical or mental impairment, </a:t>
            </a:r>
            <a:r>
              <a:rPr lang="en-US" sz="2800" b="1" dirty="0"/>
              <a:t>dependent adults require the assistance of others </a:t>
            </a:r>
            <a:r>
              <a:rPr lang="en-US" sz="2800" dirty="0"/>
              <a:t>to meet their daily needs. </a:t>
            </a:r>
          </a:p>
          <a:p>
            <a:endParaRPr lang="en-US" sz="2800"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 xmlns:a16="http://schemas.microsoft.com/office/drawing/2014/main" id="{ECB5BEC5-D076-4A67-86F4-64184E039E2B}"/>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 xmlns:a16="http://schemas.microsoft.com/office/drawing/2014/main" id="{B73B1786-B2F2-475C-93AA-EFDA7C1BD328}"/>
              </a:ext>
            </a:extLst>
          </p:cNvPr>
          <p:cNvSpPr>
            <a:spLocks noGrp="1"/>
          </p:cNvSpPr>
          <p:nvPr>
            <p:ph type="sldNum" sz="quarter" idx="12"/>
          </p:nvPr>
        </p:nvSpPr>
        <p:spPr/>
        <p:txBody>
          <a:bodyPr/>
          <a:lstStyle/>
          <a:p>
            <a:fld id="{5FD82BC9-63B1-475F-82C3-3D3DE5316FF5}" type="slidenum">
              <a:rPr lang="en-US" smtClean="0"/>
              <a:t>12</a:t>
            </a:fld>
            <a:endParaRPr lang="en-US" dirty="0"/>
          </a:p>
        </p:txBody>
      </p:sp>
    </p:spTree>
    <p:extLst>
      <p:ext uri="{BB962C8B-B14F-4D97-AF65-F5344CB8AC3E}">
        <p14:creationId xmlns:p14="http://schemas.microsoft.com/office/powerpoint/2010/main" val="552927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4525D80-765E-4BE9-8225-135101B1F356}"/>
              </a:ext>
            </a:extLst>
          </p:cNvPr>
          <p:cNvSpPr>
            <a:spLocks noGrp="1"/>
          </p:cNvSpPr>
          <p:nvPr>
            <p:ph type="title"/>
          </p:nvPr>
        </p:nvSpPr>
        <p:spPr>
          <a:solidFill>
            <a:schemeClr val="accent1">
              <a:lumMod val="75000"/>
            </a:schemeClr>
          </a:solidFill>
        </p:spPr>
        <p:txBody>
          <a:bodyPr>
            <a:normAutofit/>
          </a:bodyPr>
          <a:lstStyle/>
          <a:p>
            <a:pPr algn="l"/>
            <a:r>
              <a:rPr lang="en-US" sz="4000" dirty="0">
                <a:solidFill>
                  <a:schemeClr val="bg1"/>
                </a:solidFill>
              </a:rPr>
              <a:t>RISK FACTORS FOR ABUSE: Prompt</a:t>
            </a:r>
            <a:endParaRPr lang="en-US" sz="37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BD5504FD-92EC-4F63-A3E4-25274D4114C7}"/>
              </a:ext>
            </a:extLst>
          </p:cNvPr>
          <p:cNvSpPr>
            <a:spLocks noGrp="1"/>
          </p:cNvSpPr>
          <p:nvPr>
            <p:ph idx="1"/>
          </p:nvPr>
        </p:nvSpPr>
        <p:spPr/>
        <p:txBody>
          <a:bodyPr/>
          <a:lstStyle/>
          <a:p>
            <a:pPr marL="0" indent="-457200">
              <a:spcBef>
                <a:spcPts val="0"/>
              </a:spcBef>
              <a:buNone/>
            </a:pPr>
            <a:r>
              <a:rPr lang="en-US" dirty="0"/>
              <a:t>Take a moment and write down a few things that might make a person more at risk for abuse. </a:t>
            </a:r>
          </a:p>
          <a:p>
            <a:pPr marL="0" indent="-457200">
              <a:spcBef>
                <a:spcPts val="0"/>
              </a:spcBef>
              <a:buNone/>
            </a:pPr>
            <a:endParaRPr lang="en-US" sz="1800" dirty="0"/>
          </a:p>
          <a:p>
            <a:pPr marL="0" indent="-457200">
              <a:spcBef>
                <a:spcPts val="0"/>
              </a:spcBef>
              <a:buNone/>
            </a:pPr>
            <a:r>
              <a:rPr lang="en-US" sz="3600" dirty="0"/>
              <a:t>Think about: </a:t>
            </a:r>
          </a:p>
          <a:p>
            <a:pPr marL="0" indent="-457200">
              <a:spcBef>
                <a:spcPts val="0"/>
              </a:spcBef>
              <a:buNone/>
            </a:pPr>
            <a:endParaRPr lang="en-US" sz="1100" dirty="0"/>
          </a:p>
          <a:p>
            <a:pPr marL="0" lvl="1" indent="-457200">
              <a:spcBef>
                <a:spcPts val="0"/>
              </a:spcBef>
              <a:buFont typeface="Wingdings" panose="05000000000000000000" pitchFamily="2" charset="2"/>
              <a:buChar char="Ø"/>
            </a:pPr>
            <a:r>
              <a:rPr lang="en-US" sz="3200" dirty="0"/>
              <a:t>Environment</a:t>
            </a:r>
          </a:p>
          <a:p>
            <a:pPr marL="0" lvl="1" indent="-457200">
              <a:spcBef>
                <a:spcPts val="0"/>
              </a:spcBef>
              <a:buFont typeface="Wingdings" panose="05000000000000000000" pitchFamily="2" charset="2"/>
              <a:buChar char="Ø"/>
            </a:pPr>
            <a:r>
              <a:rPr lang="en-US" sz="3200" dirty="0"/>
              <a:t>Individual </a:t>
            </a:r>
          </a:p>
          <a:p>
            <a:pPr marL="0" lvl="1" indent="-457200">
              <a:spcBef>
                <a:spcPts val="0"/>
              </a:spcBef>
              <a:buFont typeface="Wingdings" panose="05000000000000000000" pitchFamily="2" charset="2"/>
              <a:buChar char="Ø"/>
            </a:pPr>
            <a:r>
              <a:rPr lang="en-US" sz="3200" dirty="0"/>
              <a:t>Family dynamics</a:t>
            </a:r>
            <a:endParaRPr lang="en-US" dirty="0"/>
          </a:p>
          <a:p>
            <a:endParaRPr lang="en-US" sz="2800"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 xmlns:a16="http://schemas.microsoft.com/office/drawing/2014/main" id="{43621C01-D1B4-40AE-999D-F9B27493495F}"/>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 xmlns:a16="http://schemas.microsoft.com/office/drawing/2014/main" id="{E2390071-A5B5-4B10-85F2-31675B5F8577}"/>
              </a:ext>
            </a:extLst>
          </p:cNvPr>
          <p:cNvSpPr>
            <a:spLocks noGrp="1"/>
          </p:cNvSpPr>
          <p:nvPr>
            <p:ph type="sldNum" sz="quarter" idx="12"/>
          </p:nvPr>
        </p:nvSpPr>
        <p:spPr/>
        <p:txBody>
          <a:bodyPr/>
          <a:lstStyle/>
          <a:p>
            <a:fld id="{5FD82BC9-63B1-475F-82C3-3D3DE5316FF5}" type="slidenum">
              <a:rPr lang="en-US" smtClean="0"/>
              <a:t>13</a:t>
            </a:fld>
            <a:endParaRPr lang="en-US" dirty="0"/>
          </a:p>
        </p:txBody>
      </p:sp>
    </p:spTree>
    <p:extLst>
      <p:ext uri="{BB962C8B-B14F-4D97-AF65-F5344CB8AC3E}">
        <p14:creationId xmlns:p14="http://schemas.microsoft.com/office/powerpoint/2010/main" val="4185233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27000C1-3776-4D63-8692-027E1D6422F3}"/>
              </a:ext>
            </a:extLst>
          </p:cNvPr>
          <p:cNvSpPr>
            <a:spLocks noGrp="1"/>
          </p:cNvSpPr>
          <p:nvPr>
            <p:ph type="title"/>
          </p:nvPr>
        </p:nvSpPr>
        <p:spPr>
          <a:solidFill>
            <a:schemeClr val="accent1">
              <a:lumMod val="75000"/>
            </a:schemeClr>
          </a:solidFill>
        </p:spPr>
        <p:txBody>
          <a:bodyPr>
            <a:normAutofit/>
          </a:bodyPr>
          <a:lstStyle/>
          <a:p>
            <a:pPr algn="l"/>
            <a:r>
              <a:rPr lang="en-US" sz="3600" dirty="0">
                <a:solidFill>
                  <a:schemeClr val="bg1"/>
                </a:solidFill>
              </a:rPr>
              <a:t>RISK FACTORS FOR ABUSE</a:t>
            </a:r>
            <a:endParaRPr lang="en-US" sz="36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9CB2B553-F0DF-483C-8087-5A16154A16D6}"/>
              </a:ext>
            </a:extLst>
          </p:cNvPr>
          <p:cNvSpPr>
            <a:spLocks noGrp="1"/>
          </p:cNvSpPr>
          <p:nvPr>
            <p:ph idx="1"/>
          </p:nvPr>
        </p:nvSpPr>
        <p:spPr/>
        <p:txBody>
          <a:bodyPr>
            <a:normAutofit lnSpcReduction="10000"/>
          </a:bodyPr>
          <a:lstStyle/>
          <a:p>
            <a:pPr marL="0" indent="-457200" defTabSz="457200">
              <a:spcBef>
                <a:spcPts val="0"/>
              </a:spcBef>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Social isolation</a:t>
            </a:r>
          </a:p>
          <a:p>
            <a:pPr marL="0" indent="-457200" defTabSz="457200">
              <a:spcBef>
                <a:spcPts val="0"/>
              </a:spcBef>
              <a:buFont typeface="Wingdings" panose="05000000000000000000" pitchFamily="2" charset="2"/>
              <a:buChar char="Ø"/>
            </a:pPr>
            <a:endParaRPr lang="en-US" sz="1800" dirty="0">
              <a:latin typeface="Times New Roman" panose="02020603050405020304" pitchFamily="18" charset="0"/>
              <a:cs typeface="Times New Roman" panose="02020603050405020304" pitchFamily="18" charset="0"/>
            </a:endParaRPr>
          </a:p>
          <a:p>
            <a:pPr marL="0" indent="-457200" defTabSz="457200">
              <a:spcBef>
                <a:spcPts val="0"/>
              </a:spcBef>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Cognitive impairment</a:t>
            </a:r>
          </a:p>
          <a:p>
            <a:pPr marL="0" indent="-457200" defTabSz="457200">
              <a:spcBef>
                <a:spcPts val="0"/>
              </a:spcBef>
              <a:buFont typeface="Wingdings" panose="05000000000000000000" pitchFamily="2" charset="2"/>
              <a:buChar char="Ø"/>
            </a:pPr>
            <a:endParaRPr lang="en-US" sz="1600" dirty="0">
              <a:latin typeface="Times New Roman" panose="02020603050405020304" pitchFamily="18" charset="0"/>
              <a:cs typeface="Times New Roman" panose="02020603050405020304" pitchFamily="18" charset="0"/>
            </a:endParaRPr>
          </a:p>
          <a:p>
            <a:pPr marL="0" indent="-457200" defTabSz="457200">
              <a:spcBef>
                <a:spcPts val="0"/>
              </a:spcBef>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History of family or sexual violence</a:t>
            </a:r>
          </a:p>
          <a:p>
            <a:pPr marL="0" indent="-457200" defTabSz="457200">
              <a:spcBef>
                <a:spcPts val="0"/>
              </a:spcBef>
              <a:buFont typeface="Wingdings" panose="05000000000000000000" pitchFamily="2" charset="2"/>
              <a:buChar char="Ø"/>
            </a:pPr>
            <a:endParaRPr lang="en-US" sz="1600" dirty="0">
              <a:latin typeface="Times New Roman" panose="02020603050405020304" pitchFamily="18" charset="0"/>
              <a:cs typeface="Times New Roman" panose="02020603050405020304" pitchFamily="18" charset="0"/>
            </a:endParaRPr>
          </a:p>
          <a:p>
            <a:pPr marL="0" indent="-457200" defTabSz="457200">
              <a:spcBef>
                <a:spcPts val="0"/>
              </a:spcBef>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Mental state of the abuser (emotional, psychiatric, 	and substance abuse problems)</a:t>
            </a:r>
          </a:p>
          <a:p>
            <a:pPr marL="0" indent="-457200" defTabSz="457200">
              <a:spcBef>
                <a:spcPts val="0"/>
              </a:spcBef>
              <a:buFont typeface="Wingdings" panose="05000000000000000000" pitchFamily="2" charset="2"/>
              <a:buChar char="Ø"/>
            </a:pPr>
            <a:endParaRPr lang="en-US" sz="1600" dirty="0">
              <a:latin typeface="Times New Roman" panose="02020603050405020304" pitchFamily="18" charset="0"/>
              <a:cs typeface="Times New Roman" panose="02020603050405020304" pitchFamily="18" charset="0"/>
            </a:endParaRPr>
          </a:p>
          <a:p>
            <a:pPr marL="0" indent="-457200" defTabSz="457200">
              <a:spcBef>
                <a:spcPts val="0"/>
              </a:spcBef>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Dependency of the abuser on the victim</a:t>
            </a:r>
          </a:p>
          <a:p>
            <a:pPr marL="0" indent="-457200" defTabSz="457200">
              <a:spcBef>
                <a:spcPts val="0"/>
              </a:spcBef>
              <a:buFont typeface="Wingdings" panose="05000000000000000000" pitchFamily="2" charset="2"/>
              <a:buChar char="Ø"/>
            </a:pPr>
            <a:endParaRPr lang="en-US" sz="1600" dirty="0">
              <a:latin typeface="Times New Roman" panose="02020603050405020304" pitchFamily="18" charset="0"/>
              <a:cs typeface="Times New Roman" panose="02020603050405020304" pitchFamily="18" charset="0"/>
            </a:endParaRPr>
          </a:p>
          <a:p>
            <a:pPr marL="0" indent="-457200" defTabSz="457200">
              <a:spcBef>
                <a:spcPts val="0"/>
              </a:spcBef>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Dependency on others for care</a:t>
            </a:r>
          </a:p>
          <a:p>
            <a:pPr marL="0" indent="0">
              <a:buNone/>
            </a:pPr>
            <a:r>
              <a:rPr lang="en-US" sz="2800" dirty="0">
                <a:latin typeface="Times New Roman" panose="02020603050405020304" pitchFamily="18" charset="0"/>
                <a:cs typeface="Times New Roman" panose="02020603050405020304" pitchFamily="18" charset="0"/>
              </a:rPr>
              <a:t>   </a:t>
            </a:r>
          </a:p>
          <a:p>
            <a:endParaRPr lang="en-US" sz="2800" dirty="0"/>
          </a:p>
        </p:txBody>
      </p:sp>
      <p:sp>
        <p:nvSpPr>
          <p:cNvPr id="4" name="Footer Placeholder 3">
            <a:extLst>
              <a:ext uri="{FF2B5EF4-FFF2-40B4-BE49-F238E27FC236}">
                <a16:creationId xmlns="" xmlns:a16="http://schemas.microsoft.com/office/drawing/2014/main" id="{419A3806-38C5-4116-8E69-9D3A8295B2D8}"/>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 xmlns:a16="http://schemas.microsoft.com/office/drawing/2014/main" id="{56BB843E-43C4-4B49-87CA-44C77C7B42A7}"/>
              </a:ext>
            </a:extLst>
          </p:cNvPr>
          <p:cNvSpPr>
            <a:spLocks noGrp="1"/>
          </p:cNvSpPr>
          <p:nvPr>
            <p:ph type="sldNum" sz="quarter" idx="12"/>
          </p:nvPr>
        </p:nvSpPr>
        <p:spPr/>
        <p:txBody>
          <a:bodyPr/>
          <a:lstStyle/>
          <a:p>
            <a:fld id="{5FD82BC9-63B1-475F-82C3-3D3DE5316FF5}" type="slidenum">
              <a:rPr lang="en-US" smtClean="0"/>
              <a:t>14</a:t>
            </a:fld>
            <a:endParaRPr lang="en-US" dirty="0"/>
          </a:p>
        </p:txBody>
      </p:sp>
    </p:spTree>
    <p:extLst>
      <p:ext uri="{BB962C8B-B14F-4D97-AF65-F5344CB8AC3E}">
        <p14:creationId xmlns:p14="http://schemas.microsoft.com/office/powerpoint/2010/main" val="2656225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743C1E-3624-4237-8A14-7F4B1D0FD3AF}"/>
              </a:ext>
            </a:extLst>
          </p:cNvPr>
          <p:cNvSpPr>
            <a:spLocks noGrp="1"/>
          </p:cNvSpPr>
          <p:nvPr>
            <p:ph type="title"/>
          </p:nvPr>
        </p:nvSpPr>
        <p:spPr>
          <a:solidFill>
            <a:schemeClr val="accent1">
              <a:lumMod val="75000"/>
            </a:schemeClr>
          </a:solidFill>
        </p:spPr>
        <p:txBody>
          <a:bodyPr>
            <a:normAutofit/>
          </a:bodyPr>
          <a:lstStyle/>
          <a:p>
            <a:pPr algn="l"/>
            <a:r>
              <a:rPr lang="en-US" sz="3600" dirty="0">
                <a:solidFill>
                  <a:schemeClr val="bg1"/>
                </a:solidFill>
                <a:latin typeface="+mn-lt"/>
                <a:cs typeface="Times New Roman" panose="02020603050405020304" pitchFamily="18" charset="0"/>
              </a:rPr>
              <a:t>ABUSE</a:t>
            </a:r>
            <a:endParaRPr lang="en-US" sz="3600" dirty="0">
              <a:solidFill>
                <a:schemeClr val="bg1"/>
              </a:solidFill>
              <a:latin typeface="+mn-lt"/>
            </a:endParaRPr>
          </a:p>
        </p:txBody>
      </p:sp>
      <p:sp>
        <p:nvSpPr>
          <p:cNvPr id="3" name="Content Placeholder 2">
            <a:extLst>
              <a:ext uri="{FF2B5EF4-FFF2-40B4-BE49-F238E27FC236}">
                <a16:creationId xmlns="" xmlns:a16="http://schemas.microsoft.com/office/drawing/2014/main" id="{C19F5D54-D6A1-4A34-8349-79C2EA4A05A2}"/>
              </a:ext>
            </a:extLst>
          </p:cNvPr>
          <p:cNvSpPr>
            <a:spLocks noGrp="1"/>
          </p:cNvSpPr>
          <p:nvPr>
            <p:ph idx="1"/>
          </p:nvPr>
        </p:nvSpPr>
        <p:spPr/>
        <p:txBody>
          <a:bodyPr>
            <a:normAutofit fontScale="85000" lnSpcReduction="20000"/>
          </a:bodyPr>
          <a:lstStyle/>
          <a:p>
            <a:pPr marL="0" indent="-457200" defTabSz="457200">
              <a:spcBef>
                <a:spcPts val="0"/>
              </a:spcBef>
              <a:buFont typeface="Wingdings" panose="05000000000000000000" pitchFamily="2" charset="2"/>
              <a:buChar char="Ø"/>
            </a:pPr>
            <a:endParaRPr lang="en-US" sz="2800" b="1" dirty="0"/>
          </a:p>
          <a:p>
            <a:pPr marL="0" indent="-457200" defTabSz="457200">
              <a:spcBef>
                <a:spcPts val="0"/>
              </a:spcBef>
              <a:buFont typeface="Wingdings" panose="05000000000000000000" pitchFamily="2" charset="2"/>
              <a:buChar char="Ø"/>
            </a:pPr>
            <a:r>
              <a:rPr lang="en-US" sz="2800" b="1" dirty="0"/>
              <a:t>What it is: </a:t>
            </a:r>
          </a:p>
          <a:p>
            <a:pPr marL="0" indent="0" defTabSz="457200">
              <a:spcBef>
                <a:spcPts val="0"/>
              </a:spcBef>
              <a:buNone/>
            </a:pPr>
            <a:r>
              <a:rPr lang="en-US" sz="2800" dirty="0"/>
              <a:t>	The infliction of injury, unreasonable</a:t>
            </a:r>
          </a:p>
          <a:p>
            <a:pPr marL="0" indent="0" defTabSz="457200">
              <a:spcBef>
                <a:spcPts val="0"/>
              </a:spcBef>
              <a:buNone/>
            </a:pPr>
            <a:r>
              <a:rPr lang="en-US" sz="2800" dirty="0"/>
              <a:t>	confinement, intimidation or cruel punishment 	that 	causes or might case physical harm, pain, mental anguish, 	sexual abuse or sexual exploitation.</a:t>
            </a:r>
          </a:p>
          <a:p>
            <a:pPr marL="0" indent="-457200" defTabSz="457200">
              <a:spcBef>
                <a:spcPts val="0"/>
              </a:spcBef>
              <a:buNone/>
            </a:pPr>
            <a:r>
              <a:rPr lang="en-US" sz="2800" dirty="0"/>
              <a:t> </a:t>
            </a:r>
          </a:p>
          <a:p>
            <a:pPr marL="0" indent="-457200" defTabSz="457200">
              <a:spcBef>
                <a:spcPts val="0"/>
              </a:spcBef>
              <a:buFont typeface="Wingdings" panose="05000000000000000000" pitchFamily="2" charset="2"/>
              <a:buChar char="Ø"/>
            </a:pPr>
            <a:r>
              <a:rPr lang="en-US" sz="2800" dirty="0"/>
              <a:t>Includes intentionally depriving someone of 	essential needs 	such as food and water or medication. Abuse includes 	both 	acts and omissions.</a:t>
            </a:r>
          </a:p>
          <a:p>
            <a:pPr marL="0" indent="-457200" defTabSz="457200">
              <a:spcBef>
                <a:spcPts val="0"/>
              </a:spcBef>
              <a:buFont typeface="Wingdings" panose="05000000000000000000" pitchFamily="2" charset="2"/>
              <a:buChar char="Ø"/>
            </a:pPr>
            <a:endParaRPr lang="en-US" sz="2800" dirty="0"/>
          </a:p>
          <a:p>
            <a:pPr marL="0" indent="-457200" defTabSz="457200">
              <a:spcBef>
                <a:spcPts val="0"/>
              </a:spcBef>
              <a:buFont typeface="Wingdings" panose="05000000000000000000" pitchFamily="2" charset="2"/>
              <a:buChar char="Ø"/>
            </a:pPr>
            <a:r>
              <a:rPr lang="en-US" sz="2800" dirty="0"/>
              <a:t>It is common for an incapacitated or dependent adult to 	experience </a:t>
            </a:r>
            <a:r>
              <a:rPr lang="en-US" sz="2800" b="1" dirty="0"/>
              <a:t>more than one type of abuse at the same time 	or at different times.</a:t>
            </a:r>
          </a:p>
          <a:p>
            <a:pPr marL="0" indent="-457200" defTabSz="457200">
              <a:spcBef>
                <a:spcPts val="0"/>
              </a:spcBef>
              <a:buFont typeface="Wingdings" panose="05000000000000000000" pitchFamily="2" charset="2"/>
              <a:buChar char="Ø"/>
            </a:pPr>
            <a:endParaRPr lang="en-US" sz="2800" dirty="0"/>
          </a:p>
          <a:p>
            <a:endParaRPr lang="en-US" sz="2600"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 xmlns:a16="http://schemas.microsoft.com/office/drawing/2014/main" id="{989C89CE-9F76-47DB-A039-07FF75D7BF52}"/>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 xmlns:a16="http://schemas.microsoft.com/office/drawing/2014/main" id="{025B935E-E444-414A-8EE7-37476E52E5BD}"/>
              </a:ext>
            </a:extLst>
          </p:cNvPr>
          <p:cNvSpPr>
            <a:spLocks noGrp="1"/>
          </p:cNvSpPr>
          <p:nvPr>
            <p:ph type="sldNum" sz="quarter" idx="12"/>
          </p:nvPr>
        </p:nvSpPr>
        <p:spPr/>
        <p:txBody>
          <a:bodyPr/>
          <a:lstStyle/>
          <a:p>
            <a:fld id="{5FD82BC9-63B1-475F-82C3-3D3DE5316FF5}" type="slidenum">
              <a:rPr lang="en-US" smtClean="0"/>
              <a:t>15</a:t>
            </a:fld>
            <a:endParaRPr lang="en-US" dirty="0"/>
          </a:p>
        </p:txBody>
      </p:sp>
    </p:spTree>
    <p:extLst>
      <p:ext uri="{BB962C8B-B14F-4D97-AF65-F5344CB8AC3E}">
        <p14:creationId xmlns:p14="http://schemas.microsoft.com/office/powerpoint/2010/main" val="2468056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9C61512-E593-464E-9878-72CCF05927E8}"/>
              </a:ext>
            </a:extLst>
          </p:cNvPr>
          <p:cNvSpPr>
            <a:spLocks noGrp="1"/>
          </p:cNvSpPr>
          <p:nvPr>
            <p:ph type="title"/>
          </p:nvPr>
        </p:nvSpPr>
        <p:spPr>
          <a:solidFill>
            <a:schemeClr val="accent1">
              <a:lumMod val="75000"/>
            </a:schemeClr>
          </a:solidFill>
        </p:spPr>
        <p:txBody>
          <a:bodyPr>
            <a:normAutofit/>
          </a:bodyPr>
          <a:lstStyle/>
          <a:p>
            <a:pPr algn="l"/>
            <a:r>
              <a:rPr lang="en-US" sz="3600" dirty="0">
                <a:solidFill>
                  <a:schemeClr val="bg1"/>
                </a:solidFill>
                <a:latin typeface="+mn-lt"/>
                <a:cs typeface="Times New Roman" panose="02020603050405020304" pitchFamily="18" charset="0"/>
              </a:rPr>
              <a:t>ABUSE, CONT.</a:t>
            </a:r>
            <a:endParaRPr lang="en-US" sz="3600" dirty="0">
              <a:solidFill>
                <a:schemeClr val="bg1"/>
              </a:solidFill>
              <a:latin typeface="+mn-lt"/>
            </a:endParaRPr>
          </a:p>
        </p:txBody>
      </p:sp>
      <p:sp>
        <p:nvSpPr>
          <p:cNvPr id="3" name="Content Placeholder 2">
            <a:extLst>
              <a:ext uri="{FF2B5EF4-FFF2-40B4-BE49-F238E27FC236}">
                <a16:creationId xmlns="" xmlns:a16="http://schemas.microsoft.com/office/drawing/2014/main" id="{6D9AE15E-EED9-4180-858A-9EEDC2A1E003}"/>
              </a:ext>
            </a:extLst>
          </p:cNvPr>
          <p:cNvSpPr>
            <a:spLocks noGrp="1"/>
          </p:cNvSpPr>
          <p:nvPr>
            <p:ph idx="1"/>
          </p:nvPr>
        </p:nvSpPr>
        <p:spPr>
          <a:xfrm>
            <a:off x="457200" y="2286000"/>
            <a:ext cx="8229600" cy="3840163"/>
          </a:xfrm>
        </p:spPr>
        <p:txBody>
          <a:bodyPr numCol="2">
            <a:normAutofit fontScale="70000" lnSpcReduction="20000"/>
          </a:bodyPr>
          <a:lstStyle/>
          <a:p>
            <a:pPr lvl="0">
              <a:buFont typeface="Wingdings" panose="05000000000000000000" pitchFamily="2" charset="2"/>
              <a:buChar char="Ø"/>
            </a:pPr>
            <a:endParaRPr lang="en-US" sz="2800"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endParaRPr lang="en-US" sz="2800"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Bruises from hitting, shoving, slapping, pinching, or kicking</a:t>
            </a:r>
          </a:p>
          <a:p>
            <a:pPr lvl="0">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Bilateral injuries, or injuries on upper arms, face, neck or clustered on other body parts</a:t>
            </a:r>
          </a:p>
          <a:p>
            <a:pPr lvl="0">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Burns caused by cigarettes or hot objects</a:t>
            </a:r>
          </a:p>
          <a:p>
            <a:pPr lvl="0">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Friction from ropes, chains, or other physical restraints</a:t>
            </a:r>
          </a:p>
          <a:p>
            <a:pPr lvl="0">
              <a:buFont typeface="Wingdings" panose="05000000000000000000" pitchFamily="2" charset="2"/>
              <a:buChar char="Ø"/>
            </a:pPr>
            <a:endParaRPr lang="en-US" sz="2800"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endParaRPr lang="en-US" sz="2800"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endParaRPr lang="en-US" sz="2800"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endParaRPr lang="en-US" sz="2800"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Injuries caused by biting, cutting, poking, punching, whipping or twisting of limbs</a:t>
            </a:r>
          </a:p>
          <a:p>
            <a:pPr lvl="0">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Disorientation, stupor or other effects of deliberate overmedication</a:t>
            </a:r>
          </a:p>
          <a:p>
            <a:pPr lvl="0">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Open wounds, cuts, punctures, and untreated injuries, and injuries in various stages of healing</a:t>
            </a:r>
          </a:p>
          <a:p>
            <a:pPr lvl="0">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Person's report of being mistreated</a:t>
            </a:r>
          </a:p>
          <a:p>
            <a:pPr lvl="0">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Abuse or neglect of pets in the home</a:t>
            </a:r>
          </a:p>
        </p:txBody>
      </p:sp>
      <p:sp>
        <p:nvSpPr>
          <p:cNvPr id="4" name="Footer Placeholder 3">
            <a:extLst>
              <a:ext uri="{FF2B5EF4-FFF2-40B4-BE49-F238E27FC236}">
                <a16:creationId xmlns="" xmlns:a16="http://schemas.microsoft.com/office/drawing/2014/main" id="{5DE1225B-009D-4D9D-8CCA-43317D248B9F}"/>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 xmlns:a16="http://schemas.microsoft.com/office/drawing/2014/main" id="{179E7EEC-5FC0-49D2-9DF7-A8A3147620D4}"/>
              </a:ext>
            </a:extLst>
          </p:cNvPr>
          <p:cNvSpPr>
            <a:spLocks noGrp="1"/>
          </p:cNvSpPr>
          <p:nvPr>
            <p:ph type="sldNum" sz="quarter" idx="12"/>
          </p:nvPr>
        </p:nvSpPr>
        <p:spPr/>
        <p:txBody>
          <a:bodyPr/>
          <a:lstStyle/>
          <a:p>
            <a:fld id="{5FD82BC9-63B1-475F-82C3-3D3DE5316FF5}" type="slidenum">
              <a:rPr lang="en-US" smtClean="0"/>
              <a:t>16</a:t>
            </a:fld>
            <a:endParaRPr lang="en-US" dirty="0"/>
          </a:p>
        </p:txBody>
      </p:sp>
      <p:sp>
        <p:nvSpPr>
          <p:cNvPr id="6" name="Rectangle 5">
            <a:extLst>
              <a:ext uri="{FF2B5EF4-FFF2-40B4-BE49-F238E27FC236}">
                <a16:creationId xmlns="" xmlns:a16="http://schemas.microsoft.com/office/drawing/2014/main" id="{AA0556C9-A41A-4937-92EE-D4472CB9ECB8}"/>
              </a:ext>
            </a:extLst>
          </p:cNvPr>
          <p:cNvSpPr/>
          <p:nvPr/>
        </p:nvSpPr>
        <p:spPr>
          <a:xfrm>
            <a:off x="925520" y="1686479"/>
            <a:ext cx="6542080" cy="461665"/>
          </a:xfrm>
          <a:prstGeom prst="rect">
            <a:avLst/>
          </a:prstGeom>
        </p:spPr>
        <p:txBody>
          <a:bodyPr wrap="square">
            <a:spAutoFit/>
          </a:bodyPr>
          <a:lstStyle/>
          <a:p>
            <a:r>
              <a:rPr lang="en-US" sz="2400" b="1" u="sng" dirty="0">
                <a:latin typeface="Times New Roman" panose="02020603050405020304" pitchFamily="18" charset="0"/>
                <a:cs typeface="Times New Roman" panose="02020603050405020304" pitchFamily="18" charset="0"/>
              </a:rPr>
              <a:t>What it may look like:  Physical Indicators</a:t>
            </a:r>
          </a:p>
        </p:txBody>
      </p:sp>
    </p:spTree>
    <p:extLst>
      <p:ext uri="{BB962C8B-B14F-4D97-AF65-F5344CB8AC3E}">
        <p14:creationId xmlns:p14="http://schemas.microsoft.com/office/powerpoint/2010/main" val="13990005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2FCCDC-C2E6-4ECE-B606-E7770B37316E}"/>
              </a:ext>
            </a:extLst>
          </p:cNvPr>
          <p:cNvSpPr>
            <a:spLocks noGrp="1"/>
          </p:cNvSpPr>
          <p:nvPr>
            <p:ph type="title"/>
          </p:nvPr>
        </p:nvSpPr>
        <p:spPr>
          <a:solidFill>
            <a:schemeClr val="accent1">
              <a:lumMod val="75000"/>
            </a:schemeClr>
          </a:solidFill>
        </p:spPr>
        <p:txBody>
          <a:bodyPr>
            <a:normAutofit/>
          </a:bodyPr>
          <a:lstStyle/>
          <a:p>
            <a:pPr algn="l"/>
            <a:r>
              <a:rPr lang="en-US" sz="3600" dirty="0">
                <a:solidFill>
                  <a:schemeClr val="bg1"/>
                </a:solidFill>
                <a:latin typeface="+mn-lt"/>
                <a:cs typeface="Times New Roman" panose="02020603050405020304" pitchFamily="18" charset="0"/>
              </a:rPr>
              <a:t>ABUSE, CONT.</a:t>
            </a:r>
          </a:p>
        </p:txBody>
      </p:sp>
      <p:sp>
        <p:nvSpPr>
          <p:cNvPr id="3" name="Content Placeholder 2">
            <a:extLst>
              <a:ext uri="{FF2B5EF4-FFF2-40B4-BE49-F238E27FC236}">
                <a16:creationId xmlns="" xmlns:a16="http://schemas.microsoft.com/office/drawing/2014/main" id="{B86B471F-25A0-49F1-A283-3564E3C5167E}"/>
              </a:ext>
            </a:extLst>
          </p:cNvPr>
          <p:cNvSpPr>
            <a:spLocks noGrp="1"/>
          </p:cNvSpPr>
          <p:nvPr>
            <p:ph idx="1"/>
          </p:nvPr>
        </p:nvSpPr>
        <p:spPr>
          <a:xfrm>
            <a:off x="457200" y="2133600"/>
            <a:ext cx="8229600" cy="3992563"/>
          </a:xfrm>
        </p:spPr>
        <p:txBody>
          <a:bodyPr numCol="2">
            <a:normAutofit fontScale="62500" lnSpcReduction="20000"/>
          </a:bodyPr>
          <a:lstStyle/>
          <a:p>
            <a:pPr lvl="0">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Easily frightened or fearful</a:t>
            </a:r>
          </a:p>
          <a:p>
            <a:pPr lvl="0">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Exhibiting denial</a:t>
            </a:r>
          </a:p>
          <a:p>
            <a:pPr lvl="0">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Agitated or trembling</a:t>
            </a:r>
          </a:p>
          <a:p>
            <a:pPr lvl="0">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Hesitant to talk openly</a:t>
            </a:r>
          </a:p>
          <a:p>
            <a:pPr lvl="0">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Implausible stories</a:t>
            </a:r>
          </a:p>
          <a:p>
            <a:pPr lvl="0">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Extreme upset when assisted with bathing or other physical care giving</a:t>
            </a:r>
          </a:p>
          <a:p>
            <a:pPr lvl="0">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Depression or poor self-esteem</a:t>
            </a:r>
          </a:p>
          <a:p>
            <a:pPr lvl="0">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Eating disturbances</a:t>
            </a:r>
          </a:p>
          <a:p>
            <a:pPr lvl="0">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Compulsive behavior</a:t>
            </a:r>
          </a:p>
          <a:p>
            <a:pPr lvl="0">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Sleep disorders </a:t>
            </a:r>
          </a:p>
          <a:p>
            <a:pPr lvl="0">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Inconsistency in how they describe events or accounts for injuries</a:t>
            </a:r>
          </a:p>
          <a:p>
            <a:pPr lvl="0">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Family does not interact with client</a:t>
            </a:r>
          </a:p>
          <a:p>
            <a:pPr lvl="0">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Marital or family discord</a:t>
            </a:r>
          </a:p>
          <a:p>
            <a:pPr lvl="0">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Caregiver lacks knowledge of adult's condition and needed care</a:t>
            </a:r>
          </a:p>
          <a:p>
            <a:pPr lvl="0">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Doctor or hospital hopping</a:t>
            </a:r>
          </a:p>
          <a:p>
            <a:pPr lvl="0">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 person's sudden change in behavior </a:t>
            </a:r>
          </a:p>
          <a:p>
            <a:endParaRPr lang="en-US" sz="3100"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 xmlns:a16="http://schemas.microsoft.com/office/drawing/2014/main" id="{B1EE69CA-210D-435D-BB99-964AACFECF1E}"/>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 xmlns:a16="http://schemas.microsoft.com/office/drawing/2014/main" id="{265D319A-9B29-44FF-973D-DDC2FE532478}"/>
              </a:ext>
            </a:extLst>
          </p:cNvPr>
          <p:cNvSpPr>
            <a:spLocks noGrp="1"/>
          </p:cNvSpPr>
          <p:nvPr>
            <p:ph type="sldNum" sz="quarter" idx="12"/>
          </p:nvPr>
        </p:nvSpPr>
        <p:spPr/>
        <p:txBody>
          <a:bodyPr/>
          <a:lstStyle/>
          <a:p>
            <a:fld id="{5FD82BC9-63B1-475F-82C3-3D3DE5316FF5}" type="slidenum">
              <a:rPr lang="en-US" smtClean="0"/>
              <a:t>17</a:t>
            </a:fld>
            <a:endParaRPr lang="en-US" dirty="0"/>
          </a:p>
        </p:txBody>
      </p:sp>
      <p:sp>
        <p:nvSpPr>
          <p:cNvPr id="6" name="Rectangle 5">
            <a:extLst>
              <a:ext uri="{FF2B5EF4-FFF2-40B4-BE49-F238E27FC236}">
                <a16:creationId xmlns="" xmlns:a16="http://schemas.microsoft.com/office/drawing/2014/main" id="{D03F9328-9E43-4DF9-A2C3-3DA97F39342A}"/>
              </a:ext>
            </a:extLst>
          </p:cNvPr>
          <p:cNvSpPr/>
          <p:nvPr/>
        </p:nvSpPr>
        <p:spPr>
          <a:xfrm>
            <a:off x="762000" y="1608694"/>
            <a:ext cx="6934200" cy="461665"/>
          </a:xfrm>
          <a:prstGeom prst="rect">
            <a:avLst/>
          </a:prstGeom>
        </p:spPr>
        <p:txBody>
          <a:bodyPr wrap="square">
            <a:spAutoFit/>
          </a:bodyPr>
          <a:lstStyle/>
          <a:p>
            <a:r>
              <a:rPr lang="en-US" sz="2400" b="1" u="sng" dirty="0">
                <a:latin typeface="Times New Roman" panose="02020603050405020304" pitchFamily="18" charset="0"/>
                <a:cs typeface="Times New Roman" panose="02020603050405020304" pitchFamily="18" charset="0"/>
              </a:rPr>
              <a:t>What it may look like:  Behavioral Indicators</a:t>
            </a:r>
          </a:p>
        </p:txBody>
      </p:sp>
    </p:spTree>
    <p:extLst>
      <p:ext uri="{BB962C8B-B14F-4D97-AF65-F5344CB8AC3E}">
        <p14:creationId xmlns:p14="http://schemas.microsoft.com/office/powerpoint/2010/main" val="23424776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1E7FF12-E3F9-4788-96D1-EFB1AADC680D}"/>
              </a:ext>
            </a:extLst>
          </p:cNvPr>
          <p:cNvSpPr>
            <a:spLocks noGrp="1"/>
          </p:cNvSpPr>
          <p:nvPr>
            <p:ph type="title"/>
          </p:nvPr>
        </p:nvSpPr>
        <p:spPr>
          <a:solidFill>
            <a:schemeClr val="accent1">
              <a:lumMod val="75000"/>
            </a:schemeClr>
          </a:solidFill>
        </p:spPr>
        <p:txBody>
          <a:bodyPr>
            <a:normAutofit/>
          </a:bodyPr>
          <a:lstStyle/>
          <a:p>
            <a:pPr algn="l"/>
            <a:r>
              <a:rPr lang="en-US" sz="3600" dirty="0">
                <a:solidFill>
                  <a:schemeClr val="bg1"/>
                </a:solidFill>
                <a:latin typeface="+mn-lt"/>
                <a:cs typeface="Times New Roman" panose="02020603050405020304" pitchFamily="18" charset="0"/>
              </a:rPr>
              <a:t>SEXUAL ABUSE OR EXPLOITATION</a:t>
            </a:r>
          </a:p>
        </p:txBody>
      </p:sp>
      <p:sp>
        <p:nvSpPr>
          <p:cNvPr id="3" name="Content Placeholder 2">
            <a:extLst>
              <a:ext uri="{FF2B5EF4-FFF2-40B4-BE49-F238E27FC236}">
                <a16:creationId xmlns="" xmlns:a16="http://schemas.microsoft.com/office/drawing/2014/main" id="{5AC55AE6-46E1-487A-B9DF-2D53E469BAF8}"/>
              </a:ext>
            </a:extLst>
          </p:cNvPr>
          <p:cNvSpPr>
            <a:spLocks noGrp="1"/>
          </p:cNvSpPr>
          <p:nvPr>
            <p:ph idx="1"/>
          </p:nvPr>
        </p:nvSpPr>
        <p:spPr/>
        <p:txBody>
          <a:bodyPr>
            <a:normAutofit fontScale="92500" lnSpcReduction="10000"/>
          </a:bodyPr>
          <a:lstStyle/>
          <a:p>
            <a:pPr marL="0" indent="0">
              <a:spcBef>
                <a:spcPts val="0"/>
              </a:spcBef>
              <a:buNone/>
            </a:pPr>
            <a:r>
              <a:rPr lang="en-US" sz="2800" b="1" dirty="0"/>
              <a:t>What it is: </a:t>
            </a:r>
            <a:r>
              <a:rPr lang="en-US" sz="2800" dirty="0"/>
              <a:t>Non-consensual sexual contact or interaction. </a:t>
            </a:r>
          </a:p>
          <a:p>
            <a:pPr marL="0" indent="0">
              <a:spcBef>
                <a:spcPts val="0"/>
              </a:spcBef>
              <a:buNone/>
            </a:pPr>
            <a:endParaRPr lang="en-US" sz="2800" dirty="0"/>
          </a:p>
          <a:p>
            <a:pPr marL="0" indent="0">
              <a:spcBef>
                <a:spcPts val="0"/>
              </a:spcBef>
              <a:buNone/>
            </a:pPr>
            <a:r>
              <a:rPr lang="en-US" sz="2800" b="1" u="sng" dirty="0"/>
              <a:t>What it may look like: Physical Indicators</a:t>
            </a:r>
            <a:endParaRPr lang="en-US" sz="2800" dirty="0"/>
          </a:p>
          <a:p>
            <a:pPr indent="-457200">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Bruises around the breast or genital area</a:t>
            </a:r>
          </a:p>
          <a:p>
            <a:pPr indent="-457200">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Unexplained venereal diseases or genital infection</a:t>
            </a:r>
          </a:p>
          <a:p>
            <a:pPr indent="-457200">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Unexplained vaginal or anal bleeding</a:t>
            </a:r>
          </a:p>
          <a:p>
            <a:pPr indent="-457200">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Torn, stained, or bloody underclothing</a:t>
            </a:r>
          </a:p>
          <a:p>
            <a:pPr indent="-457200">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Painful urination, defecation or sitting</a:t>
            </a:r>
          </a:p>
          <a:p>
            <a:pPr indent="-457200">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Difficulty walking or sitting</a:t>
            </a:r>
          </a:p>
          <a:p>
            <a:pPr indent="-457200">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A person's report of being sexually assaulted or raped</a:t>
            </a:r>
          </a:p>
          <a:p>
            <a:endParaRPr lang="en-US" sz="2800"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 xmlns:a16="http://schemas.microsoft.com/office/drawing/2014/main" id="{802A6974-D4EB-48C3-BE81-33B95C107B29}"/>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 xmlns:a16="http://schemas.microsoft.com/office/drawing/2014/main" id="{297E4215-A7B5-4863-9F3E-73242F598D12}"/>
              </a:ext>
            </a:extLst>
          </p:cNvPr>
          <p:cNvSpPr>
            <a:spLocks noGrp="1"/>
          </p:cNvSpPr>
          <p:nvPr>
            <p:ph type="sldNum" sz="quarter" idx="12"/>
          </p:nvPr>
        </p:nvSpPr>
        <p:spPr/>
        <p:txBody>
          <a:bodyPr/>
          <a:lstStyle/>
          <a:p>
            <a:fld id="{5FD82BC9-63B1-475F-82C3-3D3DE5316FF5}" type="slidenum">
              <a:rPr lang="en-US" smtClean="0"/>
              <a:t>18</a:t>
            </a:fld>
            <a:endParaRPr lang="en-US" dirty="0"/>
          </a:p>
        </p:txBody>
      </p:sp>
    </p:spTree>
    <p:extLst>
      <p:ext uri="{BB962C8B-B14F-4D97-AF65-F5344CB8AC3E}">
        <p14:creationId xmlns:p14="http://schemas.microsoft.com/office/powerpoint/2010/main" val="3380488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569C736-3C19-4D88-A83F-33F725040136}"/>
              </a:ext>
            </a:extLst>
          </p:cNvPr>
          <p:cNvSpPr>
            <a:spLocks noGrp="1"/>
          </p:cNvSpPr>
          <p:nvPr>
            <p:ph type="title"/>
          </p:nvPr>
        </p:nvSpPr>
        <p:spPr>
          <a:xfrm>
            <a:off x="457200" y="274638"/>
            <a:ext cx="8229600" cy="944562"/>
          </a:xfrm>
          <a:solidFill>
            <a:schemeClr val="accent1">
              <a:lumMod val="75000"/>
            </a:schemeClr>
          </a:solidFill>
        </p:spPr>
        <p:txBody>
          <a:bodyPr>
            <a:noAutofit/>
          </a:bodyPr>
          <a:lstStyle/>
          <a:p>
            <a:pPr algn="l"/>
            <a:r>
              <a:rPr lang="en-US" sz="2800" dirty="0">
                <a:solidFill>
                  <a:schemeClr val="bg1"/>
                </a:solidFill>
                <a:latin typeface="+mn-lt"/>
                <a:cs typeface="Times New Roman" panose="02020603050405020304" pitchFamily="18" charset="0"/>
              </a:rPr>
              <a:t>SEXUAL ABUSE OR EXPLOITATION, CONT.</a:t>
            </a:r>
            <a:endParaRPr lang="en-US" sz="2800" dirty="0">
              <a:solidFill>
                <a:schemeClr val="bg1"/>
              </a:solidFill>
              <a:latin typeface="+mn-lt"/>
            </a:endParaRPr>
          </a:p>
        </p:txBody>
      </p:sp>
      <p:sp>
        <p:nvSpPr>
          <p:cNvPr id="3" name="Content Placeholder 2">
            <a:extLst>
              <a:ext uri="{FF2B5EF4-FFF2-40B4-BE49-F238E27FC236}">
                <a16:creationId xmlns="" xmlns:a16="http://schemas.microsoft.com/office/drawing/2014/main" id="{D0F062A5-93C5-417F-B0D0-9A231FDD6E3C}"/>
              </a:ext>
            </a:extLst>
          </p:cNvPr>
          <p:cNvSpPr>
            <a:spLocks noGrp="1"/>
          </p:cNvSpPr>
          <p:nvPr>
            <p:ph idx="1"/>
          </p:nvPr>
        </p:nvSpPr>
        <p:spPr>
          <a:xfrm>
            <a:off x="457200" y="1219200"/>
            <a:ext cx="8382000" cy="6019800"/>
          </a:xfrm>
        </p:spPr>
        <p:txBody>
          <a:bodyPr>
            <a:normAutofit/>
          </a:bodyPr>
          <a:lstStyle/>
          <a:p>
            <a:pPr marL="0" indent="-457200">
              <a:spcBef>
                <a:spcPts val="0"/>
              </a:spcBef>
              <a:buNone/>
            </a:pPr>
            <a:r>
              <a:rPr lang="en-US" sz="2200" b="1" u="sng" dirty="0">
                <a:latin typeface="Times New Roman" panose="02020603050405020304" pitchFamily="18" charset="0"/>
                <a:cs typeface="Times New Roman" panose="02020603050405020304" pitchFamily="18" charset="0"/>
              </a:rPr>
              <a:t>What it may look like: Behavioral Indicators</a:t>
            </a:r>
          </a:p>
          <a:p>
            <a:pPr marL="0" indent="-457200">
              <a:spcBef>
                <a:spcPts val="0"/>
              </a:spcBef>
              <a:buNone/>
            </a:pPr>
            <a:endParaRPr lang="en-US" sz="2200" b="1" dirty="0">
              <a:latin typeface="Times New Roman" panose="02020603050405020304" pitchFamily="18" charset="0"/>
              <a:cs typeface="Times New Roman" panose="02020603050405020304" pitchFamily="18" charset="0"/>
            </a:endParaRPr>
          </a:p>
          <a:p>
            <a:pPr marL="0" lvl="1" indent="-457200">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Demonstrates inappropriate sex-role relationship </a:t>
            </a:r>
          </a:p>
          <a:p>
            <a:pPr marL="0" lvl="1" indent="-457200">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Exhibits inappropriate, unusual, or aggressive sexual behavior</a:t>
            </a:r>
          </a:p>
          <a:p>
            <a:pPr marL="0" lvl="1" indent="-457200" defTabSz="457200">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Reveals extreme anxiety, including difficulty eating/sleeping,   	fearfulness, or compulsive behavior</a:t>
            </a:r>
          </a:p>
          <a:p>
            <a:pPr marL="0" lvl="1" indent="-457200">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Exhibits agitation or anger</a:t>
            </a:r>
          </a:p>
          <a:p>
            <a:pPr marL="0" lvl="1" indent="-457200">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Feels confused</a:t>
            </a:r>
          </a:p>
          <a:p>
            <a:pPr marL="0" lvl="1" indent="-457200">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Symptoms of emotional disorders</a:t>
            </a:r>
          </a:p>
          <a:p>
            <a:pPr marL="0" lvl="1" indent="-457200">
              <a:spcBef>
                <a:spcPts val="0"/>
              </a:spcBef>
              <a:buFont typeface="Wingdings" panose="05000000000000000000" pitchFamily="2" charset="2"/>
              <a:buChar char="Ø"/>
            </a:pPr>
            <a:endParaRPr lang="en-US" sz="2200" dirty="0">
              <a:latin typeface="Times New Roman" panose="02020603050405020304" pitchFamily="18" charset="0"/>
              <a:cs typeface="Times New Roman" panose="02020603050405020304" pitchFamily="18" charset="0"/>
            </a:endParaRPr>
          </a:p>
          <a:p>
            <a:pPr marL="0" lvl="1" indent="0">
              <a:spcBef>
                <a:spcPts val="0"/>
              </a:spcBef>
              <a:buNone/>
            </a:pPr>
            <a:r>
              <a:rPr lang="en-US" sz="2000" dirty="0">
                <a:latin typeface="Times New Roman" panose="02020603050405020304" pitchFamily="18" charset="0"/>
                <a:cs typeface="Times New Roman" panose="02020603050405020304" pitchFamily="18" charset="0"/>
              </a:rPr>
              <a:t>Note: Some sexual contact is unlawful based on the relationship between the victim and the perpetrator. For example, an owner, operator, or employee of an organization serving a person with an intellectual disability or autism who engages in sexual contact with the person with an intellectual disability or autism may be guilty of unlawful sexual contact.</a:t>
            </a:r>
          </a:p>
          <a:p>
            <a:pPr marL="0" indent="0" algn="ctr">
              <a:buNone/>
            </a:pPr>
            <a:endParaRPr lang="en-US" dirty="0">
              <a:latin typeface="Times New Roman" panose="02020603050405020304" pitchFamily="18" charset="0"/>
              <a:cs typeface="Times New Roman" panose="02020603050405020304" pitchFamily="18" charset="0"/>
            </a:endParaRPr>
          </a:p>
          <a:p>
            <a:endParaRPr lang="en-US" dirty="0"/>
          </a:p>
        </p:txBody>
      </p:sp>
      <p:sp>
        <p:nvSpPr>
          <p:cNvPr id="4" name="Footer Placeholder 3">
            <a:extLst>
              <a:ext uri="{FF2B5EF4-FFF2-40B4-BE49-F238E27FC236}">
                <a16:creationId xmlns="" xmlns:a16="http://schemas.microsoft.com/office/drawing/2014/main" id="{F1169B18-3F31-400E-872E-C453689D91A6}"/>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 xmlns:a16="http://schemas.microsoft.com/office/drawing/2014/main" id="{F4116A38-2F2B-4898-9DC0-994D025CEFAA}"/>
              </a:ext>
            </a:extLst>
          </p:cNvPr>
          <p:cNvSpPr>
            <a:spLocks noGrp="1"/>
          </p:cNvSpPr>
          <p:nvPr>
            <p:ph type="sldNum" sz="quarter" idx="12"/>
          </p:nvPr>
        </p:nvSpPr>
        <p:spPr/>
        <p:txBody>
          <a:bodyPr/>
          <a:lstStyle/>
          <a:p>
            <a:fld id="{5FD82BC9-63B1-475F-82C3-3D3DE5316FF5}" type="slidenum">
              <a:rPr lang="en-US" smtClean="0"/>
              <a:t>19</a:t>
            </a:fld>
            <a:endParaRPr lang="en-US" dirty="0"/>
          </a:p>
        </p:txBody>
      </p:sp>
    </p:spTree>
    <p:extLst>
      <p:ext uri="{BB962C8B-B14F-4D97-AF65-F5344CB8AC3E}">
        <p14:creationId xmlns:p14="http://schemas.microsoft.com/office/powerpoint/2010/main" val="3688917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1"/>
            <a:ext cx="9144000" cy="3124199"/>
          </a:xfrm>
        </p:spPr>
        <p:txBody>
          <a:bodyPr>
            <a:normAutofit/>
          </a:bodyPr>
          <a:lstStyle/>
          <a:p>
            <a:pPr marL="0" indent="0" algn="ctr">
              <a:spcBef>
                <a:spcPts val="0"/>
              </a:spcBef>
              <a:buNone/>
            </a:pPr>
            <a:endParaRPr lang="en-US" sz="3100" b="1" dirty="0">
              <a:latin typeface="Times New Roman" panose="02020603050405020304" pitchFamily="18" charset="0"/>
              <a:cs typeface="Times New Roman" panose="02020603050405020304" pitchFamily="18" charset="0"/>
            </a:endParaRPr>
          </a:p>
          <a:p>
            <a:pPr marL="0" indent="0">
              <a:buNone/>
            </a:pPr>
            <a:endParaRPr lang="en-US" b="1" dirty="0"/>
          </a:p>
        </p:txBody>
      </p:sp>
      <p:sp>
        <p:nvSpPr>
          <p:cNvPr id="4" name="Slide Number Placeholder 3"/>
          <p:cNvSpPr>
            <a:spLocks noGrp="1"/>
          </p:cNvSpPr>
          <p:nvPr>
            <p:ph type="sldNum" sz="quarter" idx="12"/>
          </p:nvPr>
        </p:nvSpPr>
        <p:spPr/>
        <p:txBody>
          <a:bodyPr/>
          <a:lstStyle/>
          <a:p>
            <a:fld id="{2DDE72C6-7067-432E-A04B-6684B33D0546}" type="slidenum">
              <a:rPr lang="en-US" smtClean="0"/>
              <a:t>2</a:t>
            </a:fld>
            <a:endParaRPr lang="en-US" dirty="0"/>
          </a:p>
        </p:txBody>
      </p:sp>
      <p:sp>
        <p:nvSpPr>
          <p:cNvPr id="2" name="Footer Placeholder 1"/>
          <p:cNvSpPr>
            <a:spLocks noGrp="1"/>
          </p:cNvSpPr>
          <p:nvPr>
            <p:ph type="ftr" sz="quarter" idx="11"/>
          </p:nvPr>
        </p:nvSpPr>
        <p:spPr>
          <a:xfrm>
            <a:off x="2895600" y="6356350"/>
            <a:ext cx="3352800" cy="365125"/>
          </a:xfrm>
        </p:spPr>
        <p:txBody>
          <a:bodyPr/>
          <a:lstStyle/>
          <a:p>
            <a:r>
              <a:rPr lang="en-US"/>
              <a:t>Maine Department of Health and Human Services</a:t>
            </a:r>
            <a:endParaRPr lang="en-US" dirty="0"/>
          </a:p>
        </p:txBody>
      </p:sp>
      <p:sp>
        <p:nvSpPr>
          <p:cNvPr id="5" name="Rectangle 4"/>
          <p:cNvSpPr/>
          <p:nvPr/>
        </p:nvSpPr>
        <p:spPr>
          <a:xfrm>
            <a:off x="0" y="0"/>
            <a:ext cx="9144000" cy="914400"/>
          </a:xfrm>
          <a:prstGeom prst="rect">
            <a:avLst/>
          </a:prstGeom>
          <a:solidFill>
            <a:srgbClr val="004D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 </a:t>
            </a:r>
            <a:r>
              <a:rPr lang="en-US" sz="3600" dirty="0">
                <a:cs typeface="Times New Roman" panose="02020603050405020304" pitchFamily="18" charset="0"/>
              </a:rPr>
              <a:t>ABOUT THIS TRAINING</a:t>
            </a:r>
          </a:p>
        </p:txBody>
      </p:sp>
      <p:sp>
        <p:nvSpPr>
          <p:cNvPr id="6" name="Rectangle 5">
            <a:extLst>
              <a:ext uri="{FF2B5EF4-FFF2-40B4-BE49-F238E27FC236}">
                <a16:creationId xmlns="" xmlns:a16="http://schemas.microsoft.com/office/drawing/2014/main" id="{609B699D-B961-4AF3-A4A7-145F80652A48}"/>
              </a:ext>
            </a:extLst>
          </p:cNvPr>
          <p:cNvSpPr/>
          <p:nvPr/>
        </p:nvSpPr>
        <p:spPr>
          <a:xfrm>
            <a:off x="838200" y="1447800"/>
            <a:ext cx="6019800" cy="1200329"/>
          </a:xfrm>
          <a:prstGeom prst="rect">
            <a:avLst/>
          </a:prstGeom>
        </p:spPr>
        <p:txBody>
          <a:bodyPr wrap="square">
            <a:spAutoFit/>
          </a:bodyPr>
          <a:lstStyle/>
          <a:p>
            <a:pPr algn="just"/>
            <a:r>
              <a:rPr lang="en-US" dirty="0"/>
              <a:t>This presentation was developed by the Mandated Reporter Workgroup of the Maine Council for Elder Abuse Prevention in collaboration with the Office of Aging and Disability Services.</a:t>
            </a:r>
          </a:p>
          <a:p>
            <a:pPr algn="just"/>
            <a:endParaRPr lang="en-US" dirty="0"/>
          </a:p>
        </p:txBody>
      </p:sp>
    </p:spTree>
    <p:extLst>
      <p:ext uri="{BB962C8B-B14F-4D97-AF65-F5344CB8AC3E}">
        <p14:creationId xmlns:p14="http://schemas.microsoft.com/office/powerpoint/2010/main" val="26564550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8BEA26A-1CC1-4572-9E23-088AF9A8A621}"/>
              </a:ext>
            </a:extLst>
          </p:cNvPr>
          <p:cNvSpPr>
            <a:spLocks noGrp="1"/>
          </p:cNvSpPr>
          <p:nvPr>
            <p:ph type="title"/>
          </p:nvPr>
        </p:nvSpPr>
        <p:spPr>
          <a:solidFill>
            <a:schemeClr val="accent1">
              <a:lumMod val="75000"/>
            </a:schemeClr>
          </a:solidFill>
        </p:spPr>
        <p:txBody>
          <a:bodyPr>
            <a:normAutofit/>
          </a:bodyPr>
          <a:lstStyle/>
          <a:p>
            <a:pPr algn="l"/>
            <a:r>
              <a:rPr lang="en-US" sz="4100" dirty="0">
                <a:solidFill>
                  <a:schemeClr val="bg1"/>
                </a:solidFill>
              </a:rPr>
              <a:t>FINANCIAL EXPLOITATION</a:t>
            </a:r>
          </a:p>
        </p:txBody>
      </p:sp>
      <p:sp>
        <p:nvSpPr>
          <p:cNvPr id="3" name="Content Placeholder 2">
            <a:extLst>
              <a:ext uri="{FF2B5EF4-FFF2-40B4-BE49-F238E27FC236}">
                <a16:creationId xmlns="" xmlns:a16="http://schemas.microsoft.com/office/drawing/2014/main" id="{3351AA18-CD7C-481C-A944-188810A12345}"/>
              </a:ext>
            </a:extLst>
          </p:cNvPr>
          <p:cNvSpPr>
            <a:spLocks noGrp="1"/>
          </p:cNvSpPr>
          <p:nvPr>
            <p:ph idx="1"/>
          </p:nvPr>
        </p:nvSpPr>
        <p:spPr>
          <a:xfrm>
            <a:off x="457200" y="2664859"/>
            <a:ext cx="8229600" cy="3461304"/>
          </a:xfrm>
        </p:spPr>
        <p:txBody>
          <a:bodyPr numCol="2">
            <a:normAutofit fontScale="85000" lnSpcReduction="20000"/>
          </a:bodyPr>
          <a:lstStyle/>
          <a:p>
            <a:pPr indent="-4572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Unusual volume or type of banking activity, 	</a:t>
            </a:r>
          </a:p>
          <a:p>
            <a:pPr indent="-4572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or activity inconsistent with victim's ability.</a:t>
            </a:r>
          </a:p>
          <a:p>
            <a:pPr indent="-4572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Nonpayment of bills</a:t>
            </a:r>
          </a:p>
          <a:p>
            <a:pPr indent="-4572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Eviction</a:t>
            </a:r>
          </a:p>
          <a:p>
            <a:pPr indent="-4572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Care of the person is not consistent with the 	size of the estate</a:t>
            </a:r>
          </a:p>
          <a:p>
            <a:pPr indent="-4572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Missing property or belongings	</a:t>
            </a:r>
          </a:p>
          <a:p>
            <a:pPr indent="-4572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Suspicious signatures on checks or other documents</a:t>
            </a:r>
          </a:p>
          <a:p>
            <a:pPr marL="0" indent="0">
              <a:buNone/>
            </a:pPr>
            <a:endParaRPr lang="en-US" sz="2400" dirty="0">
              <a:latin typeface="Times New Roman" panose="02020603050405020304" pitchFamily="18" charset="0"/>
              <a:cs typeface="Times New Roman" panose="02020603050405020304" pitchFamily="18" charset="0"/>
            </a:endParaRPr>
          </a:p>
          <a:p>
            <a:pPr indent="-4572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Caregiver has no means of support</a:t>
            </a:r>
          </a:p>
          <a:p>
            <a:pPr indent="-4572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Signing blank checks</a:t>
            </a:r>
          </a:p>
          <a:p>
            <a:pPr indent="-4572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Purchase of items that do not benefit older person, i.e. boats, sports equipment, or real estate</a:t>
            </a:r>
          </a:p>
          <a:p>
            <a:pPr indent="-4572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Transfer of ownership of property to a "new friend" or relatives with little prior involvement in the elder person's life</a:t>
            </a:r>
          </a:p>
          <a:p>
            <a:pPr indent="-4572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 person's report of financial exploitation</a:t>
            </a:r>
            <a:endParaRPr lang="en-US" sz="20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 xmlns:a16="http://schemas.microsoft.com/office/drawing/2014/main" id="{AF2CEEBE-E4A9-41EE-A3CA-B3722C505D29}"/>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 xmlns:a16="http://schemas.microsoft.com/office/drawing/2014/main" id="{ADBBF0E1-D971-4A30-A78C-F192EEB91830}"/>
              </a:ext>
            </a:extLst>
          </p:cNvPr>
          <p:cNvSpPr>
            <a:spLocks noGrp="1"/>
          </p:cNvSpPr>
          <p:nvPr>
            <p:ph type="sldNum" sz="quarter" idx="12"/>
          </p:nvPr>
        </p:nvSpPr>
        <p:spPr/>
        <p:txBody>
          <a:bodyPr/>
          <a:lstStyle/>
          <a:p>
            <a:fld id="{5FD82BC9-63B1-475F-82C3-3D3DE5316FF5}" type="slidenum">
              <a:rPr lang="en-US" smtClean="0"/>
              <a:t>20</a:t>
            </a:fld>
            <a:endParaRPr lang="en-US" dirty="0"/>
          </a:p>
        </p:txBody>
      </p:sp>
      <p:sp>
        <p:nvSpPr>
          <p:cNvPr id="6" name="Rectangle 5">
            <a:extLst>
              <a:ext uri="{FF2B5EF4-FFF2-40B4-BE49-F238E27FC236}">
                <a16:creationId xmlns="" xmlns:a16="http://schemas.microsoft.com/office/drawing/2014/main" id="{A4A67E9C-9720-4682-B280-A1D6499BB2F4}"/>
              </a:ext>
            </a:extLst>
          </p:cNvPr>
          <p:cNvSpPr/>
          <p:nvPr/>
        </p:nvSpPr>
        <p:spPr>
          <a:xfrm>
            <a:off x="838200" y="1441084"/>
            <a:ext cx="7848600" cy="1261884"/>
          </a:xfrm>
          <a:prstGeom prst="rect">
            <a:avLst/>
          </a:prstGeom>
        </p:spPr>
        <p:txBody>
          <a:bodyPr wrap="square">
            <a:spAutoFit/>
          </a:bodyPr>
          <a:lstStyle/>
          <a:p>
            <a:pPr indent="-457200"/>
            <a:r>
              <a:rPr lang="en-US" b="1" dirty="0">
                <a:latin typeface="Times New Roman" panose="02020603050405020304" pitchFamily="18" charset="0"/>
                <a:cs typeface="Times New Roman" panose="02020603050405020304" pitchFamily="18" charset="0"/>
              </a:rPr>
              <a:t>What it is: </a:t>
            </a:r>
            <a:r>
              <a:rPr lang="en-US" dirty="0">
                <a:latin typeface="Times New Roman" panose="02020603050405020304" pitchFamily="18" charset="0"/>
                <a:cs typeface="Times New Roman" panose="02020603050405020304" pitchFamily="18" charset="0"/>
              </a:rPr>
              <a:t>The illegal or improper use of an incapacitated or dependent adult’s resources for one’s profit or advantage. </a:t>
            </a:r>
          </a:p>
          <a:p>
            <a:pPr indent="-457200"/>
            <a:endParaRPr lang="en-US" sz="2000" dirty="0">
              <a:latin typeface="Times New Roman" panose="02020603050405020304" pitchFamily="18" charset="0"/>
              <a:cs typeface="Times New Roman" panose="02020603050405020304" pitchFamily="18" charset="0"/>
            </a:endParaRPr>
          </a:p>
          <a:p>
            <a:pPr indent="-457200"/>
            <a:r>
              <a:rPr lang="en-US" sz="2000" b="1" u="sng" dirty="0">
                <a:latin typeface="Times New Roman" panose="02020603050405020304" pitchFamily="18" charset="0"/>
                <a:cs typeface="Times New Roman" panose="02020603050405020304" pitchFamily="18" charset="0"/>
              </a:rPr>
              <a:t>What it may look like: Physical Indicators</a:t>
            </a:r>
          </a:p>
        </p:txBody>
      </p:sp>
    </p:spTree>
    <p:extLst>
      <p:ext uri="{BB962C8B-B14F-4D97-AF65-F5344CB8AC3E}">
        <p14:creationId xmlns:p14="http://schemas.microsoft.com/office/powerpoint/2010/main" val="2170952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4482A89-AFB6-4F5E-8367-1C37B84409A8}"/>
              </a:ext>
            </a:extLst>
          </p:cNvPr>
          <p:cNvSpPr>
            <a:spLocks noGrp="1"/>
          </p:cNvSpPr>
          <p:nvPr>
            <p:ph type="title"/>
          </p:nvPr>
        </p:nvSpPr>
        <p:spPr>
          <a:xfrm>
            <a:off x="457200" y="274638"/>
            <a:ext cx="8229600" cy="868362"/>
          </a:xfrm>
          <a:solidFill>
            <a:schemeClr val="accent1">
              <a:lumMod val="75000"/>
            </a:schemeClr>
          </a:solidFill>
        </p:spPr>
        <p:txBody>
          <a:bodyPr>
            <a:normAutofit fontScale="90000"/>
          </a:bodyPr>
          <a:lstStyle/>
          <a:p>
            <a:pPr algn="l"/>
            <a:r>
              <a:rPr lang="en-US" sz="4000" dirty="0">
                <a:latin typeface="+mn-lt"/>
                <a:cs typeface="Times New Roman" panose="02020603050405020304" pitchFamily="18" charset="0"/>
              </a:rPr>
              <a:t/>
            </a:r>
            <a:br>
              <a:rPr lang="en-US" sz="4000" dirty="0">
                <a:latin typeface="+mn-lt"/>
                <a:cs typeface="Times New Roman" panose="02020603050405020304" pitchFamily="18" charset="0"/>
              </a:rPr>
            </a:br>
            <a:r>
              <a:rPr lang="en-US" sz="4000" dirty="0">
                <a:solidFill>
                  <a:schemeClr val="bg1"/>
                </a:solidFill>
                <a:latin typeface="+mn-lt"/>
                <a:cs typeface="Times New Roman" panose="02020603050405020304" pitchFamily="18" charset="0"/>
              </a:rPr>
              <a:t>FINANCIAL EXPLOITATION CONT.</a:t>
            </a: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endParaRPr lang="en-US" sz="41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9047EC1E-317F-4288-97EF-CEDB80C5F0DB}"/>
              </a:ext>
            </a:extLst>
          </p:cNvPr>
          <p:cNvSpPr>
            <a:spLocks noGrp="1"/>
          </p:cNvSpPr>
          <p:nvPr>
            <p:ph idx="1"/>
          </p:nvPr>
        </p:nvSpPr>
        <p:spPr>
          <a:xfrm>
            <a:off x="457200" y="1143000"/>
            <a:ext cx="8229600" cy="5213350"/>
          </a:xfrm>
        </p:spPr>
        <p:txBody>
          <a:bodyPr>
            <a:noAutofit/>
          </a:bodyPr>
          <a:lstStyle/>
          <a:p>
            <a:pPr marL="0" indent="0">
              <a:buNone/>
            </a:pPr>
            <a:r>
              <a:rPr lang="en-US" sz="2200" b="1" u="sng" dirty="0">
                <a:latin typeface="Times New Roman" panose="02020603050405020304" pitchFamily="18" charset="0"/>
                <a:cs typeface="Times New Roman" panose="02020603050405020304" pitchFamily="18" charset="0"/>
              </a:rPr>
              <a:t>What it may look like: Behavioral Indicators</a:t>
            </a:r>
          </a:p>
          <a:p>
            <a:pPr marL="0" indent="-457200">
              <a:spcBef>
                <a:spcPts val="0"/>
              </a:spcBef>
              <a:buFont typeface="Wingdings" panose="05000000000000000000" pitchFamily="2" charset="2"/>
              <a:buChar char="Ø"/>
            </a:pPr>
            <a:endParaRPr lang="en-US" sz="2200" b="1" dirty="0">
              <a:latin typeface="Times New Roman" panose="02020603050405020304" pitchFamily="18" charset="0"/>
              <a:cs typeface="Times New Roman" panose="02020603050405020304" pitchFamily="18" charset="0"/>
            </a:endParaRPr>
          </a:p>
          <a:p>
            <a:pPr marL="0" indent="0">
              <a:spcBef>
                <a:spcPts val="0"/>
              </a:spcBef>
              <a:buNone/>
            </a:pPr>
            <a:endParaRPr lang="en-US" sz="2200" b="1" dirty="0">
              <a:latin typeface="Times New Roman" panose="02020603050405020304" pitchFamily="18" charset="0"/>
              <a:cs typeface="Times New Roman" panose="02020603050405020304" pitchFamily="18" charset="0"/>
            </a:endParaRPr>
          </a:p>
          <a:p>
            <a:pPr marL="0" lvl="1" indent="-457200" defTabSz="457200">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Implausible explanations about his/her finances</a:t>
            </a:r>
          </a:p>
          <a:p>
            <a:pPr marL="0" lvl="1" indent="0" defTabSz="457200">
              <a:spcBef>
                <a:spcPts val="0"/>
              </a:spcBef>
              <a:buNone/>
            </a:pPr>
            <a:endParaRPr lang="en-US" sz="2200" dirty="0">
              <a:latin typeface="Times New Roman" panose="02020603050405020304" pitchFamily="18" charset="0"/>
              <a:cs typeface="Times New Roman" panose="02020603050405020304" pitchFamily="18" charset="0"/>
            </a:endParaRPr>
          </a:p>
          <a:p>
            <a:pPr marL="0" lvl="1" indent="-457200" defTabSz="457200">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Unaware or doesn't understand financial arrangements</a:t>
            </a:r>
          </a:p>
          <a:p>
            <a:pPr marL="0" lvl="1" indent="0" defTabSz="457200">
              <a:spcBef>
                <a:spcPts val="0"/>
              </a:spcBef>
              <a:buNone/>
            </a:pPr>
            <a:endParaRPr lang="en-US" sz="2200" dirty="0">
              <a:latin typeface="Times New Roman" panose="02020603050405020304" pitchFamily="18" charset="0"/>
              <a:cs typeface="Times New Roman" panose="02020603050405020304" pitchFamily="18" charset="0"/>
            </a:endParaRPr>
          </a:p>
          <a:p>
            <a:pPr marL="0" lvl="1" indent="-457200" defTabSz="457200">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Concerned or confused about missing funds from their 	account</a:t>
            </a:r>
          </a:p>
          <a:p>
            <a:pPr marL="0" lvl="1" indent="0" defTabSz="457200">
              <a:spcBef>
                <a:spcPts val="0"/>
              </a:spcBef>
              <a:buNone/>
            </a:pPr>
            <a:endParaRPr lang="en-US" sz="2200" dirty="0">
              <a:latin typeface="Times New Roman" panose="02020603050405020304" pitchFamily="18" charset="0"/>
              <a:cs typeface="Times New Roman" panose="02020603050405020304" pitchFamily="18" charset="0"/>
            </a:endParaRPr>
          </a:p>
          <a:p>
            <a:pPr marL="0" lvl="1" indent="-457200" defTabSz="457200">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Abrupt changes in a will or other financial documents</a:t>
            </a:r>
          </a:p>
          <a:p>
            <a:pPr marL="0" lvl="1" indent="0" defTabSz="457200">
              <a:spcBef>
                <a:spcPts val="0"/>
              </a:spcBef>
              <a:buNone/>
            </a:pPr>
            <a:endParaRPr lang="en-US" sz="2200" dirty="0">
              <a:latin typeface="Times New Roman" panose="02020603050405020304" pitchFamily="18" charset="0"/>
              <a:cs typeface="Times New Roman" panose="02020603050405020304" pitchFamily="18" charset="0"/>
            </a:endParaRPr>
          </a:p>
          <a:p>
            <a:pPr marL="0" lvl="1" indent="-457200" defTabSz="457200">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Change in spending habits </a:t>
            </a:r>
          </a:p>
          <a:p>
            <a:pPr marL="457200" indent="-457200">
              <a:buFont typeface="Courier New" panose="02070309020205020404" pitchFamily="49" charset="0"/>
              <a:buChar char="o"/>
            </a:pPr>
            <a:endParaRPr lang="en-US" sz="2200"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 xmlns:a16="http://schemas.microsoft.com/office/drawing/2014/main" id="{6AA5101A-4541-4D6F-B061-23AB3E9A5489}"/>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 xmlns:a16="http://schemas.microsoft.com/office/drawing/2014/main" id="{513894E2-314E-4B2C-BF23-90AEC7B2112F}"/>
              </a:ext>
            </a:extLst>
          </p:cNvPr>
          <p:cNvSpPr>
            <a:spLocks noGrp="1"/>
          </p:cNvSpPr>
          <p:nvPr>
            <p:ph type="sldNum" sz="quarter" idx="12"/>
          </p:nvPr>
        </p:nvSpPr>
        <p:spPr/>
        <p:txBody>
          <a:bodyPr/>
          <a:lstStyle/>
          <a:p>
            <a:fld id="{5FD82BC9-63B1-475F-82C3-3D3DE5316FF5}" type="slidenum">
              <a:rPr lang="en-US" smtClean="0"/>
              <a:t>21</a:t>
            </a:fld>
            <a:endParaRPr lang="en-US" dirty="0"/>
          </a:p>
        </p:txBody>
      </p:sp>
    </p:spTree>
    <p:extLst>
      <p:ext uri="{BB962C8B-B14F-4D97-AF65-F5344CB8AC3E}">
        <p14:creationId xmlns:p14="http://schemas.microsoft.com/office/powerpoint/2010/main" val="11127344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5EEF189-1973-4A91-8A41-4D958AED05CC}"/>
              </a:ext>
            </a:extLst>
          </p:cNvPr>
          <p:cNvSpPr>
            <a:spLocks noGrp="1"/>
          </p:cNvSpPr>
          <p:nvPr>
            <p:ph type="title"/>
          </p:nvPr>
        </p:nvSpPr>
        <p:spPr>
          <a:xfrm>
            <a:off x="457200" y="274638"/>
            <a:ext cx="8229600" cy="1325562"/>
          </a:xfrm>
          <a:solidFill>
            <a:schemeClr val="accent1">
              <a:lumMod val="75000"/>
            </a:schemeClr>
          </a:solidFill>
        </p:spPr>
        <p:txBody>
          <a:bodyPr>
            <a:normAutofit/>
          </a:bodyPr>
          <a:lstStyle/>
          <a:p>
            <a:pPr algn="l"/>
            <a:r>
              <a:rPr lang="en-US" sz="3600" dirty="0">
                <a:solidFill>
                  <a:schemeClr val="bg1"/>
                </a:solidFill>
                <a:latin typeface="+mn-lt"/>
                <a:cs typeface="Times New Roman" panose="02020603050405020304" pitchFamily="18" charset="0"/>
              </a:rPr>
              <a:t>NEGLECT</a:t>
            </a:r>
          </a:p>
        </p:txBody>
      </p:sp>
      <p:sp>
        <p:nvSpPr>
          <p:cNvPr id="3" name="Content Placeholder 2">
            <a:extLst>
              <a:ext uri="{FF2B5EF4-FFF2-40B4-BE49-F238E27FC236}">
                <a16:creationId xmlns="" xmlns:a16="http://schemas.microsoft.com/office/drawing/2014/main" id="{5D2D6248-F131-4AA0-B612-2DB248262D50}"/>
              </a:ext>
            </a:extLst>
          </p:cNvPr>
          <p:cNvSpPr>
            <a:spLocks noGrp="1"/>
          </p:cNvSpPr>
          <p:nvPr>
            <p:ph idx="1"/>
          </p:nvPr>
        </p:nvSpPr>
        <p:spPr>
          <a:xfrm>
            <a:off x="457200" y="3276600"/>
            <a:ext cx="8229600" cy="2849563"/>
          </a:xfrm>
          <a:solidFill>
            <a:schemeClr val="bg1"/>
          </a:solidFill>
        </p:spPr>
        <p:txBody>
          <a:bodyPr numCol="2">
            <a:normAutofit/>
          </a:bodyPr>
          <a:lstStyle/>
          <a:p>
            <a:pPr marL="0" lvl="1" indent="-457200">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Dehydration</a:t>
            </a:r>
          </a:p>
          <a:p>
            <a:pPr marL="0" lvl="1" indent="-457200">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Neglected bed sores</a:t>
            </a:r>
          </a:p>
          <a:p>
            <a:pPr marL="0" lvl="1" indent="-457200">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Untreated injuries or medical 	problems</a:t>
            </a:r>
          </a:p>
          <a:p>
            <a:pPr marL="0" lvl="1" indent="-457200">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Poor hygiene</a:t>
            </a:r>
          </a:p>
          <a:p>
            <a:pPr marL="0" lvl="1" indent="-457200">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Hunger, malnutrition</a:t>
            </a:r>
          </a:p>
          <a:p>
            <a:pPr marL="0" lvl="1" indent="-457200">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Pallor, or sunken eyes or cheeks</a:t>
            </a:r>
          </a:p>
          <a:p>
            <a:pPr marL="0" lvl="1" indent="-457200">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Lack of clean bedding or clothing</a:t>
            </a:r>
          </a:p>
          <a:p>
            <a:pPr marL="0" lvl="1" indent="-457200">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Lack of glasses, hearing aid, dentures, prosthetic device</a:t>
            </a:r>
          </a:p>
          <a:p>
            <a:pPr marL="0" lvl="1" indent="-457200">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Skin disorder or rashes</a:t>
            </a:r>
          </a:p>
          <a:p>
            <a:pPr marL="0" lvl="1" indent="-457200">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Lack of prescribed medication</a:t>
            </a:r>
          </a:p>
          <a:p>
            <a:pPr marL="0" lvl="1" indent="-457200">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Person's report of being mistreated</a:t>
            </a:r>
          </a:p>
          <a:p>
            <a:pPr marL="0" indent="0">
              <a:buNone/>
            </a:pPr>
            <a:endParaRPr lang="en-US" sz="2700"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 xmlns:a16="http://schemas.microsoft.com/office/drawing/2014/main" id="{F6B55463-8535-45BA-A750-7864C65BA629}"/>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 xmlns:a16="http://schemas.microsoft.com/office/drawing/2014/main" id="{ED459894-29A6-4C16-81AC-502DC020754C}"/>
              </a:ext>
            </a:extLst>
          </p:cNvPr>
          <p:cNvSpPr>
            <a:spLocks noGrp="1"/>
          </p:cNvSpPr>
          <p:nvPr>
            <p:ph type="sldNum" sz="quarter" idx="12"/>
          </p:nvPr>
        </p:nvSpPr>
        <p:spPr/>
        <p:txBody>
          <a:bodyPr/>
          <a:lstStyle/>
          <a:p>
            <a:fld id="{5FD82BC9-63B1-475F-82C3-3D3DE5316FF5}" type="slidenum">
              <a:rPr lang="en-US" smtClean="0"/>
              <a:t>22</a:t>
            </a:fld>
            <a:endParaRPr lang="en-US" dirty="0"/>
          </a:p>
        </p:txBody>
      </p:sp>
      <p:sp>
        <p:nvSpPr>
          <p:cNvPr id="6" name="Rectangle 5">
            <a:extLst>
              <a:ext uri="{FF2B5EF4-FFF2-40B4-BE49-F238E27FC236}">
                <a16:creationId xmlns="" xmlns:a16="http://schemas.microsoft.com/office/drawing/2014/main" id="{8B331960-1A3F-4F5D-99A0-EE61CCDCD17D}"/>
              </a:ext>
            </a:extLst>
          </p:cNvPr>
          <p:cNvSpPr/>
          <p:nvPr/>
        </p:nvSpPr>
        <p:spPr>
          <a:xfrm>
            <a:off x="457200" y="1830388"/>
            <a:ext cx="7924800" cy="1508105"/>
          </a:xfrm>
          <a:prstGeom prst="rect">
            <a:avLst/>
          </a:prstGeom>
        </p:spPr>
        <p:txBody>
          <a:bodyPr wrap="square">
            <a:spAutoFit/>
          </a:bodyPr>
          <a:lstStyle/>
          <a:p>
            <a:r>
              <a:rPr lang="en-US" b="1" dirty="0"/>
              <a:t>What it is: </a:t>
            </a:r>
            <a:r>
              <a:rPr lang="en-US" dirty="0"/>
              <a:t>A threat to an adult’s health or welfare by physical or mental injury or impairment; deprivation of essential needs or lack of protection from deprivation. This also includes self-neglect.</a:t>
            </a:r>
          </a:p>
          <a:p>
            <a:endParaRPr lang="en-US" dirty="0"/>
          </a:p>
          <a:p>
            <a:r>
              <a:rPr lang="en-US" sz="2000" b="1" u="sng" dirty="0"/>
              <a:t>What it may look like: Physical Indicators</a:t>
            </a:r>
          </a:p>
        </p:txBody>
      </p:sp>
    </p:spTree>
    <p:extLst>
      <p:ext uri="{BB962C8B-B14F-4D97-AF65-F5344CB8AC3E}">
        <p14:creationId xmlns:p14="http://schemas.microsoft.com/office/powerpoint/2010/main" val="35518113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8A8CE4A-7BA4-4F17-97F6-609AC1CADA92}"/>
              </a:ext>
            </a:extLst>
          </p:cNvPr>
          <p:cNvSpPr>
            <a:spLocks noGrp="1"/>
          </p:cNvSpPr>
          <p:nvPr>
            <p:ph type="title"/>
          </p:nvPr>
        </p:nvSpPr>
        <p:spPr>
          <a:solidFill>
            <a:schemeClr val="accent1">
              <a:lumMod val="75000"/>
            </a:schemeClr>
          </a:solidFill>
          <a:ln>
            <a:solidFill>
              <a:schemeClr val="accent1">
                <a:lumMod val="75000"/>
              </a:schemeClr>
            </a:solidFill>
          </a:ln>
        </p:spPr>
        <p:txBody>
          <a:bodyPr>
            <a:normAutofit/>
          </a:bodyPr>
          <a:lstStyle/>
          <a:p>
            <a:pPr algn="l"/>
            <a:r>
              <a:rPr lang="en-US" sz="3600" dirty="0">
                <a:solidFill>
                  <a:schemeClr val="bg1"/>
                </a:solidFill>
                <a:latin typeface="+mn-lt"/>
                <a:cs typeface="Times New Roman" panose="02020603050405020304" pitchFamily="18" charset="0"/>
              </a:rPr>
              <a:t>NEGLECT, CONT.</a:t>
            </a:r>
          </a:p>
        </p:txBody>
      </p:sp>
      <p:sp>
        <p:nvSpPr>
          <p:cNvPr id="3" name="Content Placeholder 2">
            <a:extLst>
              <a:ext uri="{FF2B5EF4-FFF2-40B4-BE49-F238E27FC236}">
                <a16:creationId xmlns="" xmlns:a16="http://schemas.microsoft.com/office/drawing/2014/main" id="{8726B470-F96F-423B-812B-B4D14A12B88C}"/>
              </a:ext>
            </a:extLst>
          </p:cNvPr>
          <p:cNvSpPr>
            <a:spLocks noGrp="1"/>
          </p:cNvSpPr>
          <p:nvPr>
            <p:ph idx="1"/>
          </p:nvPr>
        </p:nvSpPr>
        <p:spPr>
          <a:solidFill>
            <a:schemeClr val="bg1"/>
          </a:solidFill>
        </p:spPr>
        <p:txBody>
          <a:bodyPr>
            <a:normAutofit/>
          </a:bodyPr>
          <a:lstStyle/>
          <a:p>
            <a:pPr marL="0" indent="-457200">
              <a:spcBef>
                <a:spcPts val="0"/>
              </a:spcBef>
              <a:buNone/>
            </a:pPr>
            <a:r>
              <a:rPr lang="en-US" b="1" u="sng" dirty="0"/>
              <a:t>What it may look like: Behavioral Indicators </a:t>
            </a:r>
          </a:p>
          <a:p>
            <a:pPr marL="0" indent="0">
              <a:spcBef>
                <a:spcPts val="0"/>
              </a:spcBef>
              <a:buNone/>
            </a:pPr>
            <a:endParaRPr lang="en-US" b="1" dirty="0"/>
          </a:p>
          <a:p>
            <a:pPr marL="0" lvl="1" indent="-457200">
              <a:spcBef>
                <a:spcPts val="0"/>
              </a:spcBef>
              <a:buFont typeface="Wingdings" panose="05000000000000000000" pitchFamily="2" charset="2"/>
              <a:buChar char="Ø"/>
            </a:pPr>
            <a:r>
              <a:rPr lang="en-US" dirty="0"/>
              <a:t>Unresponsiveness or helplessness</a:t>
            </a:r>
          </a:p>
          <a:p>
            <a:pPr marL="0" lvl="1" indent="-457200">
              <a:spcBef>
                <a:spcPts val="0"/>
              </a:spcBef>
              <a:buFont typeface="Wingdings" panose="05000000000000000000" pitchFamily="2" charset="2"/>
              <a:buChar char="Ø"/>
            </a:pPr>
            <a:endParaRPr lang="en-US" sz="2400" dirty="0"/>
          </a:p>
          <a:p>
            <a:pPr marL="0" lvl="1" indent="-457200">
              <a:spcBef>
                <a:spcPts val="0"/>
              </a:spcBef>
              <a:buFont typeface="Wingdings" panose="05000000000000000000" pitchFamily="2" charset="2"/>
              <a:buChar char="Ø"/>
            </a:pPr>
            <a:r>
              <a:rPr lang="en-US" dirty="0"/>
              <a:t>Appears detached</a:t>
            </a:r>
          </a:p>
          <a:p>
            <a:pPr marL="0" lvl="1" indent="-457200">
              <a:spcBef>
                <a:spcPts val="0"/>
              </a:spcBef>
              <a:buFont typeface="Wingdings" panose="05000000000000000000" pitchFamily="2" charset="2"/>
              <a:buChar char="Ø"/>
            </a:pPr>
            <a:endParaRPr lang="en-US" sz="2400" dirty="0"/>
          </a:p>
          <a:p>
            <a:pPr marL="0" lvl="1" indent="-457200">
              <a:spcBef>
                <a:spcPts val="0"/>
              </a:spcBef>
              <a:buFont typeface="Wingdings" panose="05000000000000000000" pitchFamily="2" charset="2"/>
              <a:buChar char="Ø"/>
            </a:pPr>
            <a:r>
              <a:rPr lang="en-US" dirty="0"/>
              <a:t>Exhibits hopelessness</a:t>
            </a:r>
          </a:p>
          <a:p>
            <a:pPr marL="0" lvl="1" indent="-457200">
              <a:spcBef>
                <a:spcPts val="0"/>
              </a:spcBef>
              <a:buFont typeface="Wingdings" panose="05000000000000000000" pitchFamily="2" charset="2"/>
              <a:buChar char="Ø"/>
            </a:pPr>
            <a:endParaRPr lang="en-US" sz="2400" dirty="0"/>
          </a:p>
          <a:p>
            <a:pPr marL="0" lvl="1" indent="-457200">
              <a:spcBef>
                <a:spcPts val="0"/>
              </a:spcBef>
              <a:buFont typeface="Wingdings" panose="05000000000000000000" pitchFamily="2" charset="2"/>
              <a:buChar char="Ø"/>
            </a:pPr>
            <a:r>
              <a:rPr lang="en-US" dirty="0"/>
              <a:t>Expresses unrealistic expectations about his/her care</a:t>
            </a:r>
            <a:endParaRPr lang="en-US" sz="2800"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 xmlns:a16="http://schemas.microsoft.com/office/drawing/2014/main" id="{D9B8AE9D-BC59-4659-B47B-7E7DC34BD46E}"/>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 xmlns:a16="http://schemas.microsoft.com/office/drawing/2014/main" id="{6DA5F333-CAA3-400B-A05E-A4C9C6F23D9E}"/>
              </a:ext>
            </a:extLst>
          </p:cNvPr>
          <p:cNvSpPr>
            <a:spLocks noGrp="1"/>
          </p:cNvSpPr>
          <p:nvPr>
            <p:ph type="sldNum" sz="quarter" idx="12"/>
          </p:nvPr>
        </p:nvSpPr>
        <p:spPr/>
        <p:txBody>
          <a:bodyPr/>
          <a:lstStyle/>
          <a:p>
            <a:fld id="{5FD82BC9-63B1-475F-82C3-3D3DE5316FF5}" type="slidenum">
              <a:rPr lang="en-US" smtClean="0"/>
              <a:t>23</a:t>
            </a:fld>
            <a:endParaRPr lang="en-US" dirty="0"/>
          </a:p>
        </p:txBody>
      </p:sp>
    </p:spTree>
    <p:extLst>
      <p:ext uri="{BB962C8B-B14F-4D97-AF65-F5344CB8AC3E}">
        <p14:creationId xmlns:p14="http://schemas.microsoft.com/office/powerpoint/2010/main" val="39982313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DC16E88-4D43-43C0-9629-7D6CE1276CA8}"/>
              </a:ext>
            </a:extLst>
          </p:cNvPr>
          <p:cNvSpPr>
            <a:spLocks noGrp="1"/>
          </p:cNvSpPr>
          <p:nvPr>
            <p:ph type="title"/>
          </p:nvPr>
        </p:nvSpPr>
        <p:spPr>
          <a:solidFill>
            <a:schemeClr val="accent1">
              <a:lumMod val="75000"/>
            </a:schemeClr>
          </a:solidFill>
        </p:spPr>
        <p:txBody>
          <a:bodyPr>
            <a:normAutofit/>
          </a:bodyPr>
          <a:lstStyle/>
          <a:p>
            <a:pPr algn="l"/>
            <a:r>
              <a:rPr lang="en-US" sz="3600" dirty="0">
                <a:solidFill>
                  <a:schemeClr val="bg1"/>
                </a:solidFill>
              </a:rPr>
              <a:t>RED FLAGS FOR ABUSE</a:t>
            </a:r>
          </a:p>
        </p:txBody>
      </p:sp>
      <p:sp>
        <p:nvSpPr>
          <p:cNvPr id="3" name="Content Placeholder 2">
            <a:extLst>
              <a:ext uri="{FF2B5EF4-FFF2-40B4-BE49-F238E27FC236}">
                <a16:creationId xmlns="" xmlns:a16="http://schemas.microsoft.com/office/drawing/2014/main" id="{E506958F-7866-4C70-A849-5DA3E18AFB34}"/>
              </a:ext>
            </a:extLst>
          </p:cNvPr>
          <p:cNvSpPr>
            <a:spLocks noGrp="1"/>
          </p:cNvSpPr>
          <p:nvPr>
            <p:ph idx="1"/>
          </p:nvPr>
        </p:nvSpPr>
        <p:spPr>
          <a:solidFill>
            <a:schemeClr val="bg1"/>
          </a:solidFill>
        </p:spPr>
        <p:txBody>
          <a:bodyPr>
            <a:normAutofit fontScale="85000" lnSpcReduction="20000"/>
          </a:bodyPr>
          <a:lstStyle/>
          <a:p>
            <a:pPr marL="0" indent="-457200" defTabSz="457200" fontAlgn="base">
              <a:spcBef>
                <a:spcPts val="0"/>
              </a:spcBef>
              <a:buFont typeface="Wingdings" panose="05000000000000000000" pitchFamily="2" charset="2"/>
              <a:buChar char="Ø"/>
            </a:pPr>
            <a:r>
              <a:rPr lang="en-US" dirty="0"/>
              <a:t>Sudden </a:t>
            </a:r>
            <a:r>
              <a:rPr lang="en-US" b="1" dirty="0"/>
              <a:t>changes in appearance</a:t>
            </a:r>
            <a:r>
              <a:rPr lang="en-US" dirty="0"/>
              <a:t>: poor hygiene,  dressed improperly for the weather, sunken eyes, bedsores, loss of 	weight.</a:t>
            </a:r>
          </a:p>
          <a:p>
            <a:pPr marL="0" indent="-457200" defTabSz="457200" fontAlgn="base">
              <a:spcBef>
                <a:spcPts val="0"/>
              </a:spcBef>
              <a:buNone/>
            </a:pPr>
            <a:endParaRPr lang="en-US" dirty="0"/>
          </a:p>
          <a:p>
            <a:pPr marL="0" indent="-457200" defTabSz="457200" fontAlgn="base">
              <a:spcBef>
                <a:spcPts val="0"/>
              </a:spcBef>
              <a:buFont typeface="Wingdings" panose="05000000000000000000" pitchFamily="2" charset="2"/>
              <a:buChar char="Ø"/>
            </a:pPr>
            <a:r>
              <a:rPr lang="en-US" dirty="0"/>
              <a:t>Sudden </a:t>
            </a:r>
            <a:r>
              <a:rPr lang="en-US" b="1" dirty="0"/>
              <a:t>changes in personality:</a:t>
            </a:r>
            <a:r>
              <a:rPr lang="en-US" dirty="0"/>
              <a:t> increased or unreasonable levels of anxiety, fearfulness and/or depression.</a:t>
            </a:r>
          </a:p>
          <a:p>
            <a:pPr marL="0" indent="-457200" defTabSz="457200" fontAlgn="base">
              <a:spcBef>
                <a:spcPts val="0"/>
              </a:spcBef>
              <a:buFont typeface="Wingdings" panose="05000000000000000000" pitchFamily="2" charset="2"/>
              <a:buChar char="Ø"/>
            </a:pPr>
            <a:endParaRPr lang="en-US" dirty="0"/>
          </a:p>
          <a:p>
            <a:pPr marL="0" indent="-457200" defTabSz="457200" fontAlgn="base">
              <a:spcBef>
                <a:spcPts val="0"/>
              </a:spcBef>
              <a:buFont typeface="Wingdings" panose="05000000000000000000" pitchFamily="2" charset="2"/>
              <a:buChar char="Ø"/>
            </a:pPr>
            <a:r>
              <a:rPr lang="en-US" dirty="0"/>
              <a:t>The adult suddenly becomes </a:t>
            </a:r>
            <a:r>
              <a:rPr lang="en-US" b="1" dirty="0"/>
              <a:t>uncommunicative and unresponsive</a:t>
            </a:r>
            <a:r>
              <a:rPr lang="en-US" dirty="0"/>
              <a:t>.</a:t>
            </a:r>
          </a:p>
          <a:p>
            <a:pPr marL="0" indent="-457200" defTabSz="457200" fontAlgn="base">
              <a:spcBef>
                <a:spcPts val="0"/>
              </a:spcBef>
              <a:buFont typeface="Wingdings" panose="05000000000000000000" pitchFamily="2" charset="2"/>
              <a:buChar char="Ø"/>
            </a:pPr>
            <a:endParaRPr lang="en-US" dirty="0"/>
          </a:p>
          <a:p>
            <a:pPr marL="0" indent="-457200" defTabSz="457200" fontAlgn="base">
              <a:spcBef>
                <a:spcPts val="0"/>
              </a:spcBef>
              <a:buFont typeface="Wingdings" panose="05000000000000000000" pitchFamily="2" charset="2"/>
              <a:buChar char="Ø"/>
            </a:pPr>
            <a:r>
              <a:rPr lang="en-US" b="1" dirty="0"/>
              <a:t>Sudden or swift decline in health:</a:t>
            </a:r>
            <a:r>
              <a:rPr lang="en-US" dirty="0"/>
              <a:t> malnourishment or sudden loss of weight.</a:t>
            </a:r>
            <a:endParaRPr lang="en-US" sz="2800" dirty="0"/>
          </a:p>
          <a:p>
            <a:endParaRPr lang="en-US" dirty="0"/>
          </a:p>
        </p:txBody>
      </p:sp>
      <p:sp>
        <p:nvSpPr>
          <p:cNvPr id="4" name="Footer Placeholder 3">
            <a:extLst>
              <a:ext uri="{FF2B5EF4-FFF2-40B4-BE49-F238E27FC236}">
                <a16:creationId xmlns="" xmlns:a16="http://schemas.microsoft.com/office/drawing/2014/main" id="{F3CD9EC1-CE49-4C49-8190-910657BA5AB1}"/>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 xmlns:a16="http://schemas.microsoft.com/office/drawing/2014/main" id="{C541144C-4E5F-4F8D-ADB4-C9DF02EBA333}"/>
              </a:ext>
            </a:extLst>
          </p:cNvPr>
          <p:cNvSpPr>
            <a:spLocks noGrp="1"/>
          </p:cNvSpPr>
          <p:nvPr>
            <p:ph type="sldNum" sz="quarter" idx="12"/>
          </p:nvPr>
        </p:nvSpPr>
        <p:spPr/>
        <p:txBody>
          <a:bodyPr/>
          <a:lstStyle/>
          <a:p>
            <a:fld id="{5FD82BC9-63B1-475F-82C3-3D3DE5316FF5}" type="slidenum">
              <a:rPr lang="en-US" smtClean="0"/>
              <a:t>24</a:t>
            </a:fld>
            <a:endParaRPr lang="en-US" dirty="0"/>
          </a:p>
        </p:txBody>
      </p:sp>
    </p:spTree>
    <p:extLst>
      <p:ext uri="{BB962C8B-B14F-4D97-AF65-F5344CB8AC3E}">
        <p14:creationId xmlns:p14="http://schemas.microsoft.com/office/powerpoint/2010/main" val="39914776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0B1271B-6C0F-46ED-AD9E-AF1996CAF5D9}"/>
              </a:ext>
            </a:extLst>
          </p:cNvPr>
          <p:cNvSpPr>
            <a:spLocks noGrp="1"/>
          </p:cNvSpPr>
          <p:nvPr>
            <p:ph type="title"/>
          </p:nvPr>
        </p:nvSpPr>
        <p:spPr>
          <a:solidFill>
            <a:schemeClr val="accent1">
              <a:lumMod val="75000"/>
            </a:schemeClr>
          </a:solidFill>
        </p:spPr>
        <p:txBody>
          <a:bodyPr>
            <a:normAutofit/>
          </a:bodyPr>
          <a:lstStyle/>
          <a:p>
            <a:pPr algn="l"/>
            <a:r>
              <a:rPr lang="en-US" sz="3600" dirty="0">
                <a:solidFill>
                  <a:schemeClr val="bg1"/>
                </a:solidFill>
              </a:rPr>
              <a:t>Red Flags, cont.</a:t>
            </a:r>
          </a:p>
        </p:txBody>
      </p:sp>
      <p:sp>
        <p:nvSpPr>
          <p:cNvPr id="3" name="Content Placeholder 2">
            <a:extLst>
              <a:ext uri="{FF2B5EF4-FFF2-40B4-BE49-F238E27FC236}">
                <a16:creationId xmlns="" xmlns:a16="http://schemas.microsoft.com/office/drawing/2014/main" id="{A6ACC29A-48D7-44F5-B6B1-1FAF40F340A1}"/>
              </a:ext>
            </a:extLst>
          </p:cNvPr>
          <p:cNvSpPr>
            <a:spLocks noGrp="1"/>
          </p:cNvSpPr>
          <p:nvPr>
            <p:ph idx="1"/>
          </p:nvPr>
        </p:nvSpPr>
        <p:spPr>
          <a:solidFill>
            <a:schemeClr val="bg1"/>
          </a:solidFill>
        </p:spPr>
        <p:txBody>
          <a:bodyPr>
            <a:normAutofit fontScale="85000" lnSpcReduction="20000"/>
          </a:bodyPr>
          <a:lstStyle/>
          <a:p>
            <a:pPr marL="0" indent="-457200" defTabSz="457200" fontAlgn="base">
              <a:spcBef>
                <a:spcPts val="0"/>
              </a:spcBef>
              <a:buFont typeface="Wingdings" panose="05000000000000000000" pitchFamily="2" charset="2"/>
              <a:buChar char="Ø"/>
            </a:pPr>
            <a:r>
              <a:rPr lang="en-US" sz="2800" b="1" dirty="0">
                <a:latin typeface="Times New Roman" panose="02020603050405020304" pitchFamily="18" charset="0"/>
                <a:cs typeface="Times New Roman" panose="02020603050405020304" pitchFamily="18" charset="0"/>
              </a:rPr>
              <a:t>Visible injury that has not been cared for</a:t>
            </a:r>
            <a:r>
              <a:rPr lang="en-US" sz="2800" dirty="0">
                <a:latin typeface="Times New Roman" panose="02020603050405020304" pitchFamily="18" charset="0"/>
                <a:cs typeface="Times New Roman" panose="02020603050405020304" pitchFamily="18" charset="0"/>
              </a:rPr>
              <a:t>, or cannot be explained with a realistic explanation.</a:t>
            </a:r>
          </a:p>
          <a:p>
            <a:pPr marL="0" indent="-457200" defTabSz="457200" fontAlgn="base">
              <a:spcBef>
                <a:spcPts val="0"/>
              </a:spcBef>
              <a:buNone/>
            </a:pPr>
            <a:endParaRPr lang="en-US" sz="2800" dirty="0">
              <a:latin typeface="Times New Roman" panose="02020603050405020304" pitchFamily="18" charset="0"/>
              <a:cs typeface="Times New Roman" panose="02020603050405020304" pitchFamily="18" charset="0"/>
            </a:endParaRPr>
          </a:p>
          <a:p>
            <a:pPr marL="0" indent="-457200" defTabSz="457200" fontAlgn="base">
              <a:spcBef>
                <a:spcPts val="0"/>
              </a:spcBef>
              <a:buFont typeface="Wingdings" panose="05000000000000000000" pitchFamily="2" charset="2"/>
              <a:buChar char="Ø"/>
            </a:pPr>
            <a:r>
              <a:rPr lang="en-US" sz="2800" b="1" dirty="0">
                <a:latin typeface="Times New Roman" panose="02020603050405020304" pitchFamily="18" charset="0"/>
                <a:cs typeface="Times New Roman" panose="02020603050405020304" pitchFamily="18" charset="0"/>
              </a:rPr>
              <a:t>A change in routine</a:t>
            </a:r>
            <a:r>
              <a:rPr lang="en-US" sz="2800" dirty="0">
                <a:latin typeface="Times New Roman" panose="02020603050405020304" pitchFamily="18" charset="0"/>
                <a:cs typeface="Times New Roman" panose="02020603050405020304" pitchFamily="18" charset="0"/>
              </a:rPr>
              <a:t>, no longer attending events or participating in events enjoyed in the past.</a:t>
            </a:r>
          </a:p>
          <a:p>
            <a:pPr marL="0" indent="-457200" defTabSz="457200" fontAlgn="base">
              <a:spcBef>
                <a:spcPts val="0"/>
              </a:spcBef>
              <a:buNone/>
            </a:pPr>
            <a:endParaRPr lang="en-US" sz="2800" dirty="0">
              <a:latin typeface="Times New Roman" panose="02020603050405020304" pitchFamily="18" charset="0"/>
              <a:cs typeface="Times New Roman" panose="02020603050405020304" pitchFamily="18" charset="0"/>
            </a:endParaRPr>
          </a:p>
          <a:p>
            <a:pPr marL="0" indent="-457200" defTabSz="457200" fontAlgn="base">
              <a:spcBef>
                <a:spcPts val="0"/>
              </a:spcBef>
              <a:buFont typeface="Wingdings" panose="05000000000000000000" pitchFamily="2" charset="2"/>
              <a:buChar char="Ø"/>
            </a:pPr>
            <a:r>
              <a:rPr lang="en-US" sz="2800" b="1" dirty="0">
                <a:latin typeface="Times New Roman" panose="02020603050405020304" pitchFamily="18" charset="0"/>
                <a:cs typeface="Times New Roman" panose="02020603050405020304" pitchFamily="18" charset="0"/>
              </a:rPr>
              <a:t>Social isolation/ not allowed to visit alone</a:t>
            </a:r>
            <a:r>
              <a:rPr lang="en-US" sz="2800" dirty="0">
                <a:latin typeface="Times New Roman" panose="02020603050405020304" pitchFamily="18" charset="0"/>
                <a:cs typeface="Times New Roman" panose="02020603050405020304" pitchFamily="18" charset="0"/>
              </a:rPr>
              <a:t>. </a:t>
            </a:r>
          </a:p>
          <a:p>
            <a:pPr marL="0" indent="-457200" defTabSz="457200" fontAlgn="base">
              <a:spcBef>
                <a:spcPts val="0"/>
              </a:spcBef>
              <a:buNone/>
            </a:pPr>
            <a:endParaRPr lang="en-US" sz="2800" dirty="0">
              <a:latin typeface="Times New Roman" panose="02020603050405020304" pitchFamily="18" charset="0"/>
              <a:cs typeface="Times New Roman" panose="02020603050405020304" pitchFamily="18" charset="0"/>
            </a:endParaRPr>
          </a:p>
          <a:p>
            <a:pPr marL="0" indent="-457200" defTabSz="457200" fontAlgn="base">
              <a:spcBef>
                <a:spcPts val="0"/>
              </a:spcBef>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Sudden </a:t>
            </a:r>
            <a:r>
              <a:rPr lang="en-US" sz="2800" b="1" dirty="0">
                <a:latin typeface="Times New Roman" panose="02020603050405020304" pitchFamily="18" charset="0"/>
                <a:cs typeface="Times New Roman" panose="02020603050405020304" pitchFamily="18" charset="0"/>
              </a:rPr>
              <a:t>loss of ability to meet financial obligations</a:t>
            </a:r>
            <a:r>
              <a:rPr lang="en-US" sz="2800" dirty="0">
                <a:latin typeface="Times New Roman" panose="02020603050405020304" pitchFamily="18" charset="0"/>
                <a:cs typeface="Times New Roman" panose="02020603050405020304" pitchFamily="18" charset="0"/>
              </a:rPr>
              <a:t>.</a:t>
            </a:r>
          </a:p>
          <a:p>
            <a:pPr marL="0" indent="-457200" defTabSz="457200" fontAlgn="base">
              <a:spcBef>
                <a:spcPts val="0"/>
              </a:spcBef>
              <a:buNone/>
            </a:pPr>
            <a:endParaRPr lang="en-US" sz="2800" dirty="0">
              <a:latin typeface="Times New Roman" panose="02020603050405020304" pitchFamily="18" charset="0"/>
              <a:cs typeface="Times New Roman" panose="02020603050405020304" pitchFamily="18" charset="0"/>
            </a:endParaRPr>
          </a:p>
          <a:p>
            <a:pPr marL="0" indent="-457200" defTabSz="457200" fontAlgn="base">
              <a:spcBef>
                <a:spcPts val="0"/>
              </a:spcBef>
              <a:buFont typeface="Wingdings" panose="05000000000000000000" pitchFamily="2" charset="2"/>
              <a:buChar char="Ø"/>
            </a:pPr>
            <a:r>
              <a:rPr lang="en-US" sz="2800" b="1" dirty="0">
                <a:latin typeface="Times New Roman" panose="02020603050405020304" pitchFamily="18" charset="0"/>
                <a:cs typeface="Times New Roman" panose="02020603050405020304" pitchFamily="18" charset="0"/>
              </a:rPr>
              <a:t>Going without things the adult needs </a:t>
            </a:r>
            <a:r>
              <a:rPr lang="en-US" sz="2800" dirty="0">
                <a:latin typeface="Times New Roman" panose="02020603050405020304" pitchFamily="18" charset="0"/>
                <a:cs typeface="Times New Roman" panose="02020603050405020304" pitchFamily="18" charset="0"/>
              </a:rPr>
              <a:t>or has always had in the past.</a:t>
            </a:r>
          </a:p>
          <a:p>
            <a:pPr marL="0" indent="-457200" defTabSz="457200" fontAlgn="base">
              <a:spcBef>
                <a:spcPts val="0"/>
              </a:spcBef>
              <a:buNone/>
            </a:pPr>
            <a:endParaRPr lang="en-US" sz="2800" dirty="0">
              <a:latin typeface="Times New Roman" panose="02020603050405020304" pitchFamily="18" charset="0"/>
              <a:cs typeface="Times New Roman" panose="02020603050405020304" pitchFamily="18" charset="0"/>
            </a:endParaRPr>
          </a:p>
          <a:p>
            <a:pPr marL="0" indent="-457200" defTabSz="457200" fontAlgn="base">
              <a:spcBef>
                <a:spcPts val="0"/>
              </a:spcBef>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The adult states that they have had </a:t>
            </a:r>
            <a:r>
              <a:rPr lang="en-US" sz="2800" b="1" dirty="0">
                <a:latin typeface="Times New Roman" panose="02020603050405020304" pitchFamily="18" charset="0"/>
                <a:cs typeface="Times New Roman" panose="02020603050405020304" pitchFamily="18" charset="0"/>
              </a:rPr>
              <a:t>conflicts or problems with their caregiver </a:t>
            </a:r>
            <a:r>
              <a:rPr lang="en-US" sz="2800" dirty="0">
                <a:latin typeface="Times New Roman" panose="02020603050405020304" pitchFamily="18" charset="0"/>
                <a:cs typeface="Times New Roman" panose="02020603050405020304" pitchFamily="18" charset="0"/>
              </a:rPr>
              <a:t>and/or they </a:t>
            </a:r>
            <a:r>
              <a:rPr lang="en-US" sz="2800" b="1" dirty="0">
                <a:latin typeface="Times New Roman" panose="02020603050405020304" pitchFamily="18" charset="0"/>
                <a:cs typeface="Times New Roman" panose="02020603050405020304" pitchFamily="18" charset="0"/>
              </a:rPr>
              <a:t>use coded disclosures</a:t>
            </a:r>
            <a:r>
              <a:rPr lang="en-US" sz="2800" dirty="0">
                <a:latin typeface="Times New Roman" panose="02020603050405020304" pitchFamily="18" charset="0"/>
                <a:cs typeface="Times New Roman" panose="02020603050405020304" pitchFamily="18" charset="0"/>
              </a:rPr>
              <a:t>.</a:t>
            </a:r>
          </a:p>
          <a:p>
            <a:endParaRPr lang="en-US" sz="2800"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 xmlns:a16="http://schemas.microsoft.com/office/drawing/2014/main" id="{084A57D6-B0CF-4CB6-9303-ED9BF033E2D2}"/>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 xmlns:a16="http://schemas.microsoft.com/office/drawing/2014/main" id="{9C4EDD72-7E47-44A1-B9C6-8EB4ABCD4CDA}"/>
              </a:ext>
            </a:extLst>
          </p:cNvPr>
          <p:cNvSpPr>
            <a:spLocks noGrp="1"/>
          </p:cNvSpPr>
          <p:nvPr>
            <p:ph type="sldNum" sz="quarter" idx="12"/>
          </p:nvPr>
        </p:nvSpPr>
        <p:spPr/>
        <p:txBody>
          <a:bodyPr/>
          <a:lstStyle/>
          <a:p>
            <a:fld id="{5FD82BC9-63B1-475F-82C3-3D3DE5316FF5}" type="slidenum">
              <a:rPr lang="en-US" smtClean="0"/>
              <a:t>25</a:t>
            </a:fld>
            <a:endParaRPr lang="en-US" dirty="0"/>
          </a:p>
        </p:txBody>
      </p:sp>
    </p:spTree>
    <p:extLst>
      <p:ext uri="{BB962C8B-B14F-4D97-AF65-F5344CB8AC3E}">
        <p14:creationId xmlns:p14="http://schemas.microsoft.com/office/powerpoint/2010/main" val="8002263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E1F5F52-153B-4067-972D-DBF4CBF00BD3}"/>
              </a:ext>
            </a:extLst>
          </p:cNvPr>
          <p:cNvSpPr>
            <a:spLocks noGrp="1"/>
          </p:cNvSpPr>
          <p:nvPr>
            <p:ph type="title"/>
          </p:nvPr>
        </p:nvSpPr>
        <p:spPr>
          <a:solidFill>
            <a:schemeClr val="accent1">
              <a:lumMod val="75000"/>
            </a:schemeClr>
          </a:solidFill>
        </p:spPr>
        <p:txBody>
          <a:bodyPr>
            <a:normAutofit/>
          </a:bodyPr>
          <a:lstStyle/>
          <a:p>
            <a:pPr algn="l"/>
            <a:r>
              <a:rPr lang="en-US" sz="3200" dirty="0">
                <a:solidFill>
                  <a:schemeClr val="bg1"/>
                </a:solidFill>
                <a:latin typeface="+mn-lt"/>
                <a:cs typeface="Times New Roman" panose="02020603050405020304" pitchFamily="18" charset="0"/>
              </a:rPr>
              <a:t>What Does it Mean to be a Mandated Reporter?</a:t>
            </a:r>
          </a:p>
        </p:txBody>
      </p:sp>
      <p:sp>
        <p:nvSpPr>
          <p:cNvPr id="3" name="Content Placeholder 2">
            <a:extLst>
              <a:ext uri="{FF2B5EF4-FFF2-40B4-BE49-F238E27FC236}">
                <a16:creationId xmlns="" xmlns:a16="http://schemas.microsoft.com/office/drawing/2014/main" id="{D3D7993E-9A29-4936-9261-F79BEF50FB9F}"/>
              </a:ext>
            </a:extLst>
          </p:cNvPr>
          <p:cNvSpPr>
            <a:spLocks noGrp="1"/>
          </p:cNvSpPr>
          <p:nvPr>
            <p:ph idx="1"/>
          </p:nvPr>
        </p:nvSpPr>
        <p:spPr>
          <a:solidFill>
            <a:schemeClr val="bg1"/>
          </a:solidFill>
        </p:spPr>
        <p:txBody>
          <a:bodyPr>
            <a:normAutofit lnSpcReduction="10000"/>
          </a:bodyPr>
          <a:lstStyle/>
          <a:p>
            <a:pPr marL="0" indent="-457200" defTabSz="457200">
              <a:spcBef>
                <a:spcPts val="0"/>
              </a:spcBef>
              <a:buFont typeface="Wingdings" panose="05000000000000000000" pitchFamily="2" charset="2"/>
              <a:buChar char="Ø"/>
            </a:pPr>
            <a:r>
              <a:rPr lang="en-US" sz="2600" dirty="0"/>
              <a:t>Being a mandated reporter means you are </a:t>
            </a:r>
            <a:r>
              <a:rPr lang="en-US" sz="2600" b="1" dirty="0"/>
              <a:t>legally required </a:t>
            </a:r>
            <a:r>
              <a:rPr lang="en-US" sz="2600" dirty="0"/>
              <a:t>to report suspected abuse, neglect or exploitation of a dependent or incapacitated adult. </a:t>
            </a:r>
          </a:p>
          <a:p>
            <a:pPr marL="0" indent="0">
              <a:spcBef>
                <a:spcPts val="0"/>
              </a:spcBef>
              <a:buNone/>
            </a:pPr>
            <a:endParaRPr lang="en-US" sz="2600" dirty="0"/>
          </a:p>
          <a:p>
            <a:pPr marL="0" indent="-457200">
              <a:spcBef>
                <a:spcPts val="0"/>
              </a:spcBef>
              <a:buFont typeface="Wingdings" panose="05000000000000000000" pitchFamily="2" charset="2"/>
              <a:buChar char="Ø"/>
            </a:pPr>
            <a:r>
              <a:rPr lang="en-US" sz="2600" dirty="0"/>
              <a:t>If you are a mandated reporter under Maine law, you must file a report if: </a:t>
            </a:r>
          </a:p>
          <a:p>
            <a:pPr marL="0" indent="0">
              <a:spcBef>
                <a:spcPts val="0"/>
              </a:spcBef>
              <a:buNone/>
            </a:pPr>
            <a:endParaRPr lang="en-US" sz="2600" dirty="0"/>
          </a:p>
          <a:p>
            <a:pPr marL="857250" lvl="3" indent="-457200">
              <a:spcBef>
                <a:spcPts val="0"/>
              </a:spcBef>
              <a:buFont typeface="Wingdings" panose="05000000000000000000" pitchFamily="2" charset="2"/>
              <a:buChar char="ü"/>
            </a:pPr>
            <a:r>
              <a:rPr lang="en-US" sz="2600" dirty="0">
                <a:latin typeface="Times New Roman" panose="02020603050405020304" pitchFamily="18" charset="0"/>
                <a:cs typeface="Times New Roman" panose="02020603050405020304" pitchFamily="18" charset="0"/>
              </a:rPr>
              <a:t>You become aware of suspected abuse or neglect while you are acting in a professional capacity, AND</a:t>
            </a:r>
          </a:p>
          <a:p>
            <a:pPr marL="857250" lvl="3" indent="-457200">
              <a:spcBef>
                <a:spcPts val="0"/>
              </a:spcBef>
              <a:buFont typeface="Wingdings" panose="05000000000000000000" pitchFamily="2" charset="2"/>
              <a:buChar char="ü"/>
            </a:pPr>
            <a:r>
              <a:rPr lang="en-US" sz="2600" dirty="0">
                <a:latin typeface="Times New Roman" panose="02020603050405020304" pitchFamily="18" charset="0"/>
                <a:cs typeface="Times New Roman" panose="02020603050405020304" pitchFamily="18" charset="0"/>
              </a:rPr>
              <a:t>You have a reasonable cause to suspect a dependent or incapacitated adult has been or is likely to be abused, neglected or exploited. </a:t>
            </a:r>
          </a:p>
          <a:p>
            <a:endParaRPr lang="en-US" sz="2600"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 xmlns:a16="http://schemas.microsoft.com/office/drawing/2014/main" id="{F1B61322-DD98-40B1-B39D-9C9B40CE0C63}"/>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 xmlns:a16="http://schemas.microsoft.com/office/drawing/2014/main" id="{3437EEB0-212E-4078-82DE-D88E3B492566}"/>
              </a:ext>
            </a:extLst>
          </p:cNvPr>
          <p:cNvSpPr>
            <a:spLocks noGrp="1"/>
          </p:cNvSpPr>
          <p:nvPr>
            <p:ph type="sldNum" sz="quarter" idx="12"/>
          </p:nvPr>
        </p:nvSpPr>
        <p:spPr/>
        <p:txBody>
          <a:bodyPr/>
          <a:lstStyle/>
          <a:p>
            <a:fld id="{5FD82BC9-63B1-475F-82C3-3D3DE5316FF5}" type="slidenum">
              <a:rPr lang="en-US" smtClean="0"/>
              <a:t>26</a:t>
            </a:fld>
            <a:endParaRPr lang="en-US" dirty="0"/>
          </a:p>
        </p:txBody>
      </p:sp>
    </p:spTree>
    <p:extLst>
      <p:ext uri="{BB962C8B-B14F-4D97-AF65-F5344CB8AC3E}">
        <p14:creationId xmlns:p14="http://schemas.microsoft.com/office/powerpoint/2010/main" val="29284643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1E90ED1-BA37-4EE6-8798-9F129EA29C87}"/>
              </a:ext>
            </a:extLst>
          </p:cNvPr>
          <p:cNvSpPr>
            <a:spLocks noGrp="1"/>
          </p:cNvSpPr>
          <p:nvPr>
            <p:ph type="title"/>
          </p:nvPr>
        </p:nvSpPr>
        <p:spPr>
          <a:xfrm>
            <a:off x="457200" y="274638"/>
            <a:ext cx="8229600" cy="1143000"/>
          </a:xfrm>
          <a:solidFill>
            <a:schemeClr val="accent1">
              <a:lumMod val="75000"/>
            </a:schemeClr>
          </a:solidFill>
        </p:spPr>
        <p:txBody>
          <a:bodyPr>
            <a:normAutofit/>
          </a:bodyPr>
          <a:lstStyle/>
          <a:p>
            <a:pPr algn="l"/>
            <a:r>
              <a:rPr lang="en-US" sz="3600" dirty="0"/>
              <a:t> </a:t>
            </a:r>
            <a:r>
              <a:rPr lang="en-US" sz="3600" dirty="0">
                <a:solidFill>
                  <a:schemeClr val="bg1"/>
                </a:solidFill>
              </a:rPr>
              <a:t>CONCERNS: Prompt</a:t>
            </a:r>
            <a:endParaRPr lang="en-US" sz="36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B736DE3E-5AA5-4373-92CC-01368CBF9E21}"/>
              </a:ext>
            </a:extLst>
          </p:cNvPr>
          <p:cNvSpPr>
            <a:spLocks noGrp="1"/>
          </p:cNvSpPr>
          <p:nvPr>
            <p:ph idx="1"/>
          </p:nvPr>
        </p:nvSpPr>
        <p:spPr>
          <a:solidFill>
            <a:schemeClr val="bg1"/>
          </a:solidFill>
        </p:spPr>
        <p:txBody>
          <a:bodyPr>
            <a:normAutofit/>
          </a:bodyPr>
          <a:lstStyle/>
          <a:p>
            <a:pPr marL="0" indent="-457200">
              <a:spcBef>
                <a:spcPts val="0"/>
              </a:spcBef>
              <a:buNone/>
            </a:pPr>
            <a:r>
              <a:rPr lang="en-US" dirty="0">
                <a:latin typeface="Times New Roman" panose="02020603050405020304" pitchFamily="18" charset="0"/>
                <a:cs typeface="Times New Roman" panose="02020603050405020304" pitchFamily="18" charset="0"/>
              </a:rPr>
              <a:t>Take a moment to write down some of your concerns:</a:t>
            </a:r>
          </a:p>
          <a:p>
            <a:pPr marL="0" indent="-457200">
              <a:spcBef>
                <a:spcPts val="0"/>
              </a:spcBef>
              <a:buNone/>
            </a:pPr>
            <a:endParaRPr lang="en-US" dirty="0">
              <a:latin typeface="Times New Roman" panose="02020603050405020304" pitchFamily="18" charset="0"/>
              <a:cs typeface="Times New Roman" panose="02020603050405020304" pitchFamily="18" charset="0"/>
            </a:endParaRPr>
          </a:p>
          <a:p>
            <a:pPr marL="914400" lvl="4" indent="-457200">
              <a:spcBef>
                <a:spcPts val="0"/>
              </a:spcBef>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What are your concerns about being a mandated reporter?</a:t>
            </a:r>
          </a:p>
          <a:p>
            <a:pPr marL="0" lvl="2" indent="-457200">
              <a:spcBef>
                <a:spcPts val="0"/>
              </a:spcBef>
              <a:buNone/>
            </a:pPr>
            <a:endParaRPr lang="en-US" sz="3200" dirty="0">
              <a:latin typeface="Times New Roman" panose="02020603050405020304" pitchFamily="18" charset="0"/>
              <a:cs typeface="Times New Roman" panose="02020603050405020304" pitchFamily="18" charset="0"/>
            </a:endParaRPr>
          </a:p>
          <a:p>
            <a:pPr marL="914400" lvl="4" indent="-457200">
              <a:spcBef>
                <a:spcPts val="0"/>
              </a:spcBef>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What could happen if you didn’t make a report?</a:t>
            </a:r>
          </a:p>
          <a:p>
            <a:endParaRPr lang="en-US" sz="2800" dirty="0"/>
          </a:p>
        </p:txBody>
      </p:sp>
      <p:sp>
        <p:nvSpPr>
          <p:cNvPr id="4" name="Footer Placeholder 3">
            <a:extLst>
              <a:ext uri="{FF2B5EF4-FFF2-40B4-BE49-F238E27FC236}">
                <a16:creationId xmlns="" xmlns:a16="http://schemas.microsoft.com/office/drawing/2014/main" id="{0019BDD3-FA71-431D-BBF6-2A2D19DAF219}"/>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 xmlns:a16="http://schemas.microsoft.com/office/drawing/2014/main" id="{4C35A865-6DB1-464D-849C-B8E567F1DCB0}"/>
              </a:ext>
            </a:extLst>
          </p:cNvPr>
          <p:cNvSpPr>
            <a:spLocks noGrp="1"/>
          </p:cNvSpPr>
          <p:nvPr>
            <p:ph type="sldNum" sz="quarter" idx="12"/>
          </p:nvPr>
        </p:nvSpPr>
        <p:spPr/>
        <p:txBody>
          <a:bodyPr/>
          <a:lstStyle/>
          <a:p>
            <a:fld id="{5FD82BC9-63B1-475F-82C3-3D3DE5316FF5}" type="slidenum">
              <a:rPr lang="en-US" smtClean="0"/>
              <a:t>27</a:t>
            </a:fld>
            <a:endParaRPr lang="en-US" dirty="0"/>
          </a:p>
        </p:txBody>
      </p:sp>
    </p:spTree>
    <p:extLst>
      <p:ext uri="{BB962C8B-B14F-4D97-AF65-F5344CB8AC3E}">
        <p14:creationId xmlns:p14="http://schemas.microsoft.com/office/powerpoint/2010/main" val="30174209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D70335-703E-43EA-8B41-AE857B53BDCC}"/>
              </a:ext>
            </a:extLst>
          </p:cNvPr>
          <p:cNvSpPr>
            <a:spLocks noGrp="1"/>
          </p:cNvSpPr>
          <p:nvPr>
            <p:ph type="title"/>
          </p:nvPr>
        </p:nvSpPr>
        <p:spPr>
          <a:solidFill>
            <a:schemeClr val="accent1">
              <a:lumMod val="75000"/>
            </a:schemeClr>
          </a:solidFill>
        </p:spPr>
        <p:txBody>
          <a:bodyPr>
            <a:normAutofit/>
          </a:bodyPr>
          <a:lstStyle/>
          <a:p>
            <a:pPr algn="l"/>
            <a:r>
              <a:rPr lang="en-US" sz="4000" dirty="0">
                <a:solidFill>
                  <a:schemeClr val="bg1"/>
                </a:solidFill>
              </a:rPr>
              <a:t>CONCERNS ABOUT REPORTING</a:t>
            </a:r>
            <a:endParaRPr lang="en-US" sz="41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2DD6EC7D-24AF-4D9A-AA36-5D3FBB0C093B}"/>
              </a:ext>
            </a:extLst>
          </p:cNvPr>
          <p:cNvSpPr>
            <a:spLocks noGrp="1"/>
          </p:cNvSpPr>
          <p:nvPr>
            <p:ph idx="1"/>
          </p:nvPr>
        </p:nvSpPr>
        <p:spPr>
          <a:solidFill>
            <a:schemeClr val="bg1"/>
          </a:solidFill>
        </p:spPr>
        <p:txBody>
          <a:bodyPr>
            <a:normAutofit fontScale="62500" lnSpcReduction="20000"/>
          </a:bodyPr>
          <a:lstStyle/>
          <a:p>
            <a:pPr marL="0" indent="-457200" defTabSz="457200">
              <a:spcBef>
                <a:spcPts val="0"/>
              </a:spcBef>
              <a:buNone/>
            </a:pPr>
            <a:r>
              <a:rPr lang="en-US" sz="2800" b="1" dirty="0"/>
              <a:t>What if I’m wrong?</a:t>
            </a:r>
          </a:p>
          <a:p>
            <a:pPr marL="0" indent="0" defTabSz="457200">
              <a:spcBef>
                <a:spcPts val="0"/>
              </a:spcBef>
              <a:buNone/>
            </a:pPr>
            <a:endParaRPr lang="en-US" sz="2800" dirty="0"/>
          </a:p>
          <a:p>
            <a:pPr marL="0" indent="0" defTabSz="457200">
              <a:spcBef>
                <a:spcPts val="0"/>
              </a:spcBef>
              <a:buNone/>
            </a:pPr>
            <a:r>
              <a:rPr lang="en-US" sz="2800" dirty="0"/>
              <a:t>You do not need to be sure that abuse, neglect, or exploitation is occurring. You do not need to have witnessed abuse, neglect, or exploitation first-hand. You just need to suspect it. Trust your instincts. </a:t>
            </a:r>
          </a:p>
          <a:p>
            <a:pPr marL="0" indent="0" defTabSz="457200">
              <a:spcBef>
                <a:spcPts val="0"/>
              </a:spcBef>
              <a:buNone/>
            </a:pPr>
            <a:r>
              <a:rPr lang="en-US" sz="2800" dirty="0"/>
              <a:t>A person making a report in good faith (a.k.a. believing what you report is true) is immune from any civil liability. </a:t>
            </a:r>
            <a:r>
              <a:rPr lang="en-US" sz="2800" dirty="0">
                <a:hlinkClick r:id="rId2"/>
              </a:rPr>
              <a:t>22 M.R.S. § 3479-A</a:t>
            </a:r>
            <a:endParaRPr lang="en-US" sz="2800" b="1" u="sng" dirty="0"/>
          </a:p>
          <a:p>
            <a:pPr marL="0" indent="0" defTabSz="457200">
              <a:spcBef>
                <a:spcPts val="0"/>
              </a:spcBef>
              <a:buNone/>
            </a:pPr>
            <a:r>
              <a:rPr lang="en-US" sz="2800" b="1" u="sng" dirty="0"/>
              <a:t>When in doubt make a report.</a:t>
            </a:r>
            <a:r>
              <a:rPr lang="en-US" sz="2800" b="1" dirty="0"/>
              <a:t> </a:t>
            </a:r>
          </a:p>
          <a:p>
            <a:pPr marL="0" indent="0" defTabSz="457200">
              <a:spcBef>
                <a:spcPts val="0"/>
              </a:spcBef>
              <a:buNone/>
            </a:pPr>
            <a:endParaRPr lang="en-US" sz="2800" dirty="0"/>
          </a:p>
          <a:p>
            <a:pPr marL="0" indent="0" defTabSz="457200">
              <a:spcBef>
                <a:spcPts val="0"/>
              </a:spcBef>
              <a:buNone/>
            </a:pPr>
            <a:r>
              <a:rPr lang="en-US" sz="2800" b="1" dirty="0"/>
              <a:t>What if I get fired?</a:t>
            </a:r>
          </a:p>
          <a:p>
            <a:pPr marL="0" indent="0" defTabSz="457200">
              <a:spcBef>
                <a:spcPts val="0"/>
              </a:spcBef>
              <a:buNone/>
            </a:pPr>
            <a:endParaRPr lang="en-US" sz="2800" dirty="0"/>
          </a:p>
          <a:p>
            <a:pPr marL="0" indent="0" defTabSz="457200">
              <a:spcBef>
                <a:spcPts val="0"/>
              </a:spcBef>
              <a:buNone/>
            </a:pPr>
            <a:r>
              <a:rPr lang="en-US" sz="2800" dirty="0"/>
              <a:t>By law, a supervisor or administrator of a person making a report may not impede or inhibit the reporting, and a person making a report may not be subject to any sanction for making a report.  </a:t>
            </a:r>
            <a:r>
              <a:rPr lang="en-US" sz="2800" dirty="0">
                <a:hlinkClick r:id="rId3"/>
              </a:rPr>
              <a:t>22 M.R.S. § 3477.  </a:t>
            </a:r>
            <a:endParaRPr lang="en-US" sz="2800" dirty="0">
              <a:solidFill>
                <a:srgbClr val="FF0000"/>
              </a:solidFill>
            </a:endParaRPr>
          </a:p>
          <a:p>
            <a:pPr marL="0" indent="0" defTabSz="457200">
              <a:spcBef>
                <a:spcPts val="0"/>
              </a:spcBef>
              <a:buNone/>
            </a:pPr>
            <a:endParaRPr lang="en-US" sz="2800" b="1" dirty="0"/>
          </a:p>
          <a:p>
            <a:pPr marL="0" indent="0" defTabSz="457200">
              <a:spcBef>
                <a:spcPts val="0"/>
              </a:spcBef>
              <a:buNone/>
            </a:pPr>
            <a:r>
              <a:rPr lang="en-US" sz="2800" b="1" dirty="0"/>
              <a:t>Is it okay for me to release confidential client information to Adult Protective Services?  </a:t>
            </a:r>
          </a:p>
          <a:p>
            <a:pPr marL="0" indent="0" defTabSz="457200">
              <a:spcBef>
                <a:spcPts val="0"/>
              </a:spcBef>
              <a:buNone/>
            </a:pPr>
            <a:endParaRPr lang="en-US" sz="2800" b="1" dirty="0"/>
          </a:p>
          <a:p>
            <a:pPr marL="0" indent="0" defTabSz="457200">
              <a:spcBef>
                <a:spcPts val="0"/>
              </a:spcBef>
              <a:buNone/>
            </a:pPr>
            <a:r>
              <a:rPr lang="en-US" sz="2800" dirty="0"/>
              <a:t>Yes – you are required by law to make a report. HIPAA contains exceptions that allow this reporting.</a:t>
            </a:r>
          </a:p>
          <a:p>
            <a:endParaRPr lang="en-US" sz="2700" dirty="0"/>
          </a:p>
        </p:txBody>
      </p:sp>
      <p:sp>
        <p:nvSpPr>
          <p:cNvPr id="4" name="Footer Placeholder 3">
            <a:extLst>
              <a:ext uri="{FF2B5EF4-FFF2-40B4-BE49-F238E27FC236}">
                <a16:creationId xmlns="" xmlns:a16="http://schemas.microsoft.com/office/drawing/2014/main" id="{90D2074F-E733-49A0-BC72-F9E1213FAFFC}"/>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 xmlns:a16="http://schemas.microsoft.com/office/drawing/2014/main" id="{74C3C641-7244-409D-B043-687A6E51654C}"/>
              </a:ext>
            </a:extLst>
          </p:cNvPr>
          <p:cNvSpPr>
            <a:spLocks noGrp="1"/>
          </p:cNvSpPr>
          <p:nvPr>
            <p:ph type="sldNum" sz="quarter" idx="12"/>
          </p:nvPr>
        </p:nvSpPr>
        <p:spPr/>
        <p:txBody>
          <a:bodyPr/>
          <a:lstStyle/>
          <a:p>
            <a:fld id="{5FD82BC9-63B1-475F-82C3-3D3DE5316FF5}" type="slidenum">
              <a:rPr lang="en-US" smtClean="0"/>
              <a:t>28</a:t>
            </a:fld>
            <a:endParaRPr lang="en-US" dirty="0"/>
          </a:p>
        </p:txBody>
      </p:sp>
    </p:spTree>
    <p:extLst>
      <p:ext uri="{BB962C8B-B14F-4D97-AF65-F5344CB8AC3E}">
        <p14:creationId xmlns:p14="http://schemas.microsoft.com/office/powerpoint/2010/main" val="24667409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44204FD-CF65-4736-B575-9AE2E74ED00F}"/>
              </a:ext>
            </a:extLst>
          </p:cNvPr>
          <p:cNvSpPr>
            <a:spLocks noGrp="1"/>
          </p:cNvSpPr>
          <p:nvPr>
            <p:ph type="title"/>
          </p:nvPr>
        </p:nvSpPr>
        <p:spPr>
          <a:xfrm>
            <a:off x="228600" y="342107"/>
            <a:ext cx="8229600" cy="1143000"/>
          </a:xfrm>
          <a:solidFill>
            <a:schemeClr val="accent1">
              <a:lumMod val="75000"/>
            </a:schemeClr>
          </a:solidFill>
        </p:spPr>
        <p:txBody>
          <a:bodyPr>
            <a:noAutofit/>
          </a:bodyPr>
          <a:lstStyle/>
          <a:p>
            <a:pPr algn="l"/>
            <a:r>
              <a:rPr lang="en-US" sz="3600" dirty="0">
                <a:solidFill>
                  <a:schemeClr val="bg1"/>
                </a:solidFill>
                <a:latin typeface="+mn-lt"/>
                <a:cs typeface="Times New Roman" panose="02020603050405020304" pitchFamily="18" charset="0"/>
              </a:rPr>
              <a:t>CONSEQUENCES OF NOT REPORTING</a:t>
            </a:r>
          </a:p>
        </p:txBody>
      </p:sp>
      <p:sp>
        <p:nvSpPr>
          <p:cNvPr id="3" name="Content Placeholder 2">
            <a:extLst>
              <a:ext uri="{FF2B5EF4-FFF2-40B4-BE49-F238E27FC236}">
                <a16:creationId xmlns="" xmlns:a16="http://schemas.microsoft.com/office/drawing/2014/main" id="{F3CEADCF-17EE-479A-9E82-1076186CD423}"/>
              </a:ext>
            </a:extLst>
          </p:cNvPr>
          <p:cNvSpPr>
            <a:spLocks noGrp="1"/>
          </p:cNvSpPr>
          <p:nvPr>
            <p:ph idx="1"/>
          </p:nvPr>
        </p:nvSpPr>
        <p:spPr>
          <a:xfrm>
            <a:off x="0" y="2209800"/>
            <a:ext cx="8915400" cy="3916363"/>
          </a:xfrm>
          <a:solidFill>
            <a:schemeClr val="bg1"/>
          </a:solidFill>
        </p:spPr>
        <p:txBody>
          <a:bodyPr/>
          <a:lstStyle/>
          <a:p>
            <a:pPr marL="0" lvl="2" indent="-457200" defTabSz="457200">
              <a:spcBef>
                <a:spcPts val="0"/>
              </a:spcBef>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Risk/further harm to incapacitated or dependent adult</a:t>
            </a:r>
          </a:p>
          <a:p>
            <a:pPr marL="0" lvl="2" indent="-457200" defTabSz="457200">
              <a:spcBef>
                <a:spcPts val="0"/>
              </a:spcBef>
              <a:buNone/>
            </a:pPr>
            <a:endParaRPr lang="en-US" sz="2800" dirty="0">
              <a:latin typeface="Times New Roman" panose="02020603050405020304" pitchFamily="18" charset="0"/>
              <a:cs typeface="Times New Roman" panose="02020603050405020304" pitchFamily="18" charset="0"/>
            </a:endParaRPr>
          </a:p>
          <a:p>
            <a:pPr marL="0" lvl="2" indent="-457200" defTabSz="457200">
              <a:spcBef>
                <a:spcPts val="0"/>
              </a:spcBef>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Licensing issues</a:t>
            </a:r>
          </a:p>
          <a:p>
            <a:pPr marL="0" lvl="2" indent="-457200" defTabSz="457200">
              <a:spcBef>
                <a:spcPts val="0"/>
              </a:spcBef>
              <a:buNone/>
            </a:pPr>
            <a:endParaRPr lang="en-US" sz="2800" dirty="0">
              <a:latin typeface="Times New Roman" panose="02020603050405020304" pitchFamily="18" charset="0"/>
              <a:cs typeface="Times New Roman" panose="02020603050405020304" pitchFamily="18" charset="0"/>
            </a:endParaRPr>
          </a:p>
          <a:p>
            <a:pPr marL="0" lvl="2" indent="-457200" defTabSz="457200">
              <a:spcBef>
                <a:spcPts val="0"/>
              </a:spcBef>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Fined up to $500</a:t>
            </a:r>
          </a:p>
          <a:p>
            <a:pPr marL="0" lvl="2" indent="-457200" defTabSz="457200">
              <a:spcBef>
                <a:spcPts val="0"/>
              </a:spcBef>
              <a:buNone/>
            </a:pPr>
            <a:endParaRPr lang="en-US" sz="2800" dirty="0">
              <a:latin typeface="Times New Roman" panose="02020603050405020304" pitchFamily="18" charset="0"/>
              <a:cs typeface="Times New Roman" panose="02020603050405020304" pitchFamily="18" charset="0"/>
            </a:endParaRPr>
          </a:p>
          <a:p>
            <a:pPr marL="0" lvl="2" indent="-457200" defTabSz="457200">
              <a:spcBef>
                <a:spcPts val="0"/>
              </a:spcBef>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Civil suit</a:t>
            </a:r>
          </a:p>
          <a:p>
            <a:endParaRPr lang="en-US" b="1" dirty="0"/>
          </a:p>
        </p:txBody>
      </p:sp>
      <p:sp>
        <p:nvSpPr>
          <p:cNvPr id="4" name="Footer Placeholder 3">
            <a:extLst>
              <a:ext uri="{FF2B5EF4-FFF2-40B4-BE49-F238E27FC236}">
                <a16:creationId xmlns="" xmlns:a16="http://schemas.microsoft.com/office/drawing/2014/main" id="{A8FCB252-0AF7-4DE9-8250-B93859F6A616}"/>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 xmlns:a16="http://schemas.microsoft.com/office/drawing/2014/main" id="{0040DF29-271A-45FA-8B43-51942606298F}"/>
              </a:ext>
            </a:extLst>
          </p:cNvPr>
          <p:cNvSpPr>
            <a:spLocks noGrp="1"/>
          </p:cNvSpPr>
          <p:nvPr>
            <p:ph type="sldNum" sz="quarter" idx="12"/>
          </p:nvPr>
        </p:nvSpPr>
        <p:spPr/>
        <p:txBody>
          <a:bodyPr/>
          <a:lstStyle/>
          <a:p>
            <a:fld id="{5FD82BC9-63B1-475F-82C3-3D3DE5316FF5}" type="slidenum">
              <a:rPr lang="en-US" smtClean="0"/>
              <a:t>29</a:t>
            </a:fld>
            <a:endParaRPr lang="en-US" dirty="0"/>
          </a:p>
        </p:txBody>
      </p:sp>
    </p:spTree>
    <p:extLst>
      <p:ext uri="{BB962C8B-B14F-4D97-AF65-F5344CB8AC3E}">
        <p14:creationId xmlns:p14="http://schemas.microsoft.com/office/powerpoint/2010/main" val="4157490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47A110-4DA7-48A0-809D-1F549EAE500E}"/>
              </a:ext>
            </a:extLst>
          </p:cNvPr>
          <p:cNvSpPr>
            <a:spLocks noGrp="1"/>
          </p:cNvSpPr>
          <p:nvPr>
            <p:ph type="title"/>
          </p:nvPr>
        </p:nvSpPr>
        <p:spPr>
          <a:xfrm>
            <a:off x="457200" y="274638"/>
            <a:ext cx="8229600" cy="1143000"/>
          </a:xfrm>
          <a:solidFill>
            <a:schemeClr val="accent1">
              <a:lumMod val="75000"/>
            </a:schemeClr>
          </a:solidFill>
        </p:spPr>
        <p:txBody>
          <a:bodyPr>
            <a:normAutofit/>
          </a:bodyPr>
          <a:lstStyle/>
          <a:p>
            <a:r>
              <a:rPr lang="en-US" sz="3600" dirty="0">
                <a:solidFill>
                  <a:schemeClr val="bg1"/>
                </a:solidFill>
                <a:latin typeface="+mn-lt"/>
                <a:cs typeface="Times New Roman" panose="02020603050405020304" pitchFamily="18" charset="0"/>
              </a:rPr>
              <a:t>DISCLAIMER</a:t>
            </a:r>
          </a:p>
        </p:txBody>
      </p:sp>
      <p:sp>
        <p:nvSpPr>
          <p:cNvPr id="3" name="Content Placeholder 2">
            <a:extLst>
              <a:ext uri="{FF2B5EF4-FFF2-40B4-BE49-F238E27FC236}">
                <a16:creationId xmlns="" xmlns:a16="http://schemas.microsoft.com/office/drawing/2014/main" id="{93E4D1BA-1662-45B4-B4F2-D8666E4D82BE}"/>
              </a:ext>
            </a:extLst>
          </p:cNvPr>
          <p:cNvSpPr>
            <a:spLocks noGrp="1"/>
          </p:cNvSpPr>
          <p:nvPr>
            <p:ph idx="1"/>
          </p:nvPr>
        </p:nvSpPr>
        <p:spPr/>
        <p:txBody>
          <a:bodyPr>
            <a:normAutofit fontScale="92500" lnSpcReduction="20000"/>
          </a:bodyPr>
          <a:lstStyle/>
          <a:p>
            <a:pPr marL="0" indent="0" algn="just">
              <a:buNone/>
            </a:pPr>
            <a:r>
              <a:rPr lang="en-US" sz="2800" dirty="0"/>
              <a:t>The information provided in these materials is general information, may contain errors, and is not intended, or to be relied upon, as legal advice. While the information pertains in part to legal issues, it is not intended as a substitute for the particularized advice of your own counsel. Anyone seeking specific legal advice or assistance should retain an attorney.</a:t>
            </a:r>
          </a:p>
          <a:p>
            <a:pPr marL="0" indent="0" algn="just">
              <a:buNone/>
            </a:pPr>
            <a:endParaRPr lang="en-US" sz="2800" dirty="0"/>
          </a:p>
          <a:p>
            <a:pPr marL="0" indent="0" algn="just">
              <a:buNone/>
            </a:pPr>
            <a:r>
              <a:rPr lang="en-US" sz="2800" dirty="0">
                <a:ea typeface="Verdana" panose="020B0604030504040204" pitchFamily="34" charset="0"/>
              </a:rPr>
              <a:t>This training is limited to mandated reporting requirements under the </a:t>
            </a:r>
            <a:r>
              <a:rPr lang="en-US" sz="2800" u="sng" dirty="0">
                <a:ea typeface="Verdana" panose="020B0604030504040204" pitchFamily="34" charset="0"/>
              </a:rPr>
              <a:t>Adult Protective Services Act</a:t>
            </a:r>
            <a:r>
              <a:rPr lang="en-US" sz="2800" dirty="0">
                <a:ea typeface="Verdana" panose="020B0604030504040204" pitchFamily="34" charset="0"/>
              </a:rPr>
              <a:t>.  It is not intended to cover other individual reporting requirements or those which might be associated with the agency for which an individual works.</a:t>
            </a:r>
          </a:p>
          <a:p>
            <a:endParaRPr lang="en-US" sz="2600"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 xmlns:a16="http://schemas.microsoft.com/office/drawing/2014/main" id="{00B3AC7C-6BF2-40D8-97BD-5D0F44EFBDCC}"/>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 xmlns:a16="http://schemas.microsoft.com/office/drawing/2014/main" id="{4570BDD6-2921-457F-A7A7-73F3EF64B454}"/>
              </a:ext>
            </a:extLst>
          </p:cNvPr>
          <p:cNvSpPr>
            <a:spLocks noGrp="1"/>
          </p:cNvSpPr>
          <p:nvPr>
            <p:ph type="sldNum" sz="quarter" idx="12"/>
          </p:nvPr>
        </p:nvSpPr>
        <p:spPr/>
        <p:txBody>
          <a:bodyPr/>
          <a:lstStyle/>
          <a:p>
            <a:fld id="{5FD82BC9-63B1-475F-82C3-3D3DE5316FF5}" type="slidenum">
              <a:rPr lang="en-US" smtClean="0"/>
              <a:t>3</a:t>
            </a:fld>
            <a:endParaRPr lang="en-US" dirty="0"/>
          </a:p>
        </p:txBody>
      </p:sp>
    </p:spTree>
    <p:extLst>
      <p:ext uri="{BB962C8B-B14F-4D97-AF65-F5344CB8AC3E}">
        <p14:creationId xmlns:p14="http://schemas.microsoft.com/office/powerpoint/2010/main" val="16679581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F796CE9-F1AF-4AC3-9174-74A14B4648D0}"/>
              </a:ext>
            </a:extLst>
          </p:cNvPr>
          <p:cNvSpPr>
            <a:spLocks noGrp="1"/>
          </p:cNvSpPr>
          <p:nvPr>
            <p:ph type="title"/>
          </p:nvPr>
        </p:nvSpPr>
        <p:spPr>
          <a:solidFill>
            <a:schemeClr val="accent1">
              <a:lumMod val="75000"/>
            </a:schemeClr>
          </a:solidFill>
        </p:spPr>
        <p:txBody>
          <a:bodyPr>
            <a:normAutofit/>
          </a:bodyPr>
          <a:lstStyle/>
          <a:p>
            <a:pPr algn="l"/>
            <a:r>
              <a:rPr lang="en-US" sz="3600" dirty="0">
                <a:solidFill>
                  <a:schemeClr val="bg1"/>
                </a:solidFill>
                <a:latin typeface="+mn-lt"/>
                <a:cs typeface="Times New Roman" panose="02020603050405020304" pitchFamily="18" charset="0"/>
              </a:rPr>
              <a:t>RESPONDING TO DISCLOSURES: Prompt</a:t>
            </a:r>
          </a:p>
        </p:txBody>
      </p:sp>
      <p:sp>
        <p:nvSpPr>
          <p:cNvPr id="3" name="Content Placeholder 2">
            <a:extLst>
              <a:ext uri="{FF2B5EF4-FFF2-40B4-BE49-F238E27FC236}">
                <a16:creationId xmlns="" xmlns:a16="http://schemas.microsoft.com/office/drawing/2014/main" id="{0E458BE1-FE96-4B26-8CED-45D73624540C}"/>
              </a:ext>
            </a:extLst>
          </p:cNvPr>
          <p:cNvSpPr>
            <a:spLocks noGrp="1"/>
          </p:cNvSpPr>
          <p:nvPr>
            <p:ph idx="1"/>
          </p:nvPr>
        </p:nvSpPr>
        <p:spPr>
          <a:solidFill>
            <a:schemeClr val="bg1"/>
          </a:solidFill>
        </p:spPr>
        <p:txBody>
          <a:bodyPr/>
          <a:lstStyle/>
          <a:p>
            <a:pPr marL="0" indent="-457200" defTabSz="457200">
              <a:spcBef>
                <a:spcPts val="0"/>
              </a:spcBef>
              <a:buNone/>
            </a:pPr>
            <a:r>
              <a:rPr lang="en-US" sz="2800" dirty="0"/>
              <a:t>Take a moment to think about how you might respond to someone who tells you they are being abused or neglected. </a:t>
            </a:r>
          </a:p>
          <a:p>
            <a:pPr marL="0" indent="-457200" defTabSz="457200">
              <a:spcBef>
                <a:spcPts val="0"/>
              </a:spcBef>
            </a:pPr>
            <a:endParaRPr lang="en-US" sz="2800" dirty="0"/>
          </a:p>
          <a:p>
            <a:pPr marL="0" indent="-457200" defTabSz="457200">
              <a:spcBef>
                <a:spcPts val="0"/>
              </a:spcBef>
            </a:pPr>
            <a:endParaRPr lang="en-US" sz="2800" dirty="0"/>
          </a:p>
          <a:p>
            <a:pPr marL="0" lvl="1" indent="-457200" defTabSz="457200">
              <a:spcBef>
                <a:spcPts val="0"/>
              </a:spcBef>
              <a:buFont typeface="Wingdings" panose="05000000000000000000" pitchFamily="2" charset="2"/>
              <a:buChar char="Ø"/>
            </a:pPr>
            <a:r>
              <a:rPr lang="en-US" sz="4000" dirty="0"/>
              <a:t>What do you say? </a:t>
            </a:r>
          </a:p>
          <a:p>
            <a:pPr marL="0" lvl="1" indent="0" defTabSz="457200">
              <a:spcBef>
                <a:spcPts val="0"/>
              </a:spcBef>
              <a:buNone/>
            </a:pPr>
            <a:endParaRPr lang="en-US" sz="4000" dirty="0"/>
          </a:p>
          <a:p>
            <a:pPr marL="0" lvl="1" indent="-457200" defTabSz="457200">
              <a:spcBef>
                <a:spcPts val="0"/>
              </a:spcBef>
              <a:buFont typeface="Wingdings" panose="05000000000000000000" pitchFamily="2" charset="2"/>
              <a:buChar char="Ø"/>
            </a:pPr>
            <a:r>
              <a:rPr lang="en-US" sz="4000" dirty="0"/>
              <a:t>What do you do?</a:t>
            </a:r>
          </a:p>
          <a:p>
            <a:endParaRPr lang="en-US" dirty="0"/>
          </a:p>
        </p:txBody>
      </p:sp>
      <p:sp>
        <p:nvSpPr>
          <p:cNvPr id="4" name="Footer Placeholder 3">
            <a:extLst>
              <a:ext uri="{FF2B5EF4-FFF2-40B4-BE49-F238E27FC236}">
                <a16:creationId xmlns="" xmlns:a16="http://schemas.microsoft.com/office/drawing/2014/main" id="{F4EB4446-7423-4A7F-9DFA-A29368015A27}"/>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 xmlns:a16="http://schemas.microsoft.com/office/drawing/2014/main" id="{64C773F3-E617-4688-BA9F-049E78688D6E}"/>
              </a:ext>
            </a:extLst>
          </p:cNvPr>
          <p:cNvSpPr>
            <a:spLocks noGrp="1"/>
          </p:cNvSpPr>
          <p:nvPr>
            <p:ph type="sldNum" sz="quarter" idx="12"/>
          </p:nvPr>
        </p:nvSpPr>
        <p:spPr/>
        <p:txBody>
          <a:bodyPr/>
          <a:lstStyle/>
          <a:p>
            <a:fld id="{5FD82BC9-63B1-475F-82C3-3D3DE5316FF5}" type="slidenum">
              <a:rPr lang="en-US" smtClean="0"/>
              <a:t>30</a:t>
            </a:fld>
            <a:endParaRPr lang="en-US" dirty="0"/>
          </a:p>
        </p:txBody>
      </p:sp>
    </p:spTree>
    <p:extLst>
      <p:ext uri="{BB962C8B-B14F-4D97-AF65-F5344CB8AC3E}">
        <p14:creationId xmlns:p14="http://schemas.microsoft.com/office/powerpoint/2010/main" val="36463564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2C87CAE-2A3C-448E-8B64-6D7FD366C7C0}"/>
              </a:ext>
            </a:extLst>
          </p:cNvPr>
          <p:cNvSpPr>
            <a:spLocks noGrp="1"/>
          </p:cNvSpPr>
          <p:nvPr>
            <p:ph type="title"/>
          </p:nvPr>
        </p:nvSpPr>
        <p:spPr>
          <a:xfrm>
            <a:off x="457200" y="274638"/>
            <a:ext cx="8229600" cy="1143000"/>
          </a:xfrm>
          <a:solidFill>
            <a:schemeClr val="accent1">
              <a:lumMod val="75000"/>
            </a:schemeClr>
          </a:solidFill>
        </p:spPr>
        <p:txBody>
          <a:bodyPr>
            <a:normAutofit/>
          </a:bodyPr>
          <a:lstStyle/>
          <a:p>
            <a:pPr algn="l"/>
            <a:r>
              <a:rPr lang="en-US" sz="4800" dirty="0"/>
              <a:t> </a:t>
            </a:r>
            <a:r>
              <a:rPr lang="en-US" sz="3600" dirty="0">
                <a:solidFill>
                  <a:schemeClr val="bg1"/>
                </a:solidFill>
                <a:latin typeface="+mn-lt"/>
                <a:cs typeface="Times New Roman" panose="02020603050405020304" pitchFamily="18" charset="0"/>
              </a:rPr>
              <a:t>RESPONDING TO DISCLOSURES: DO’S</a:t>
            </a:r>
          </a:p>
        </p:txBody>
      </p:sp>
      <p:sp>
        <p:nvSpPr>
          <p:cNvPr id="3" name="Content Placeholder 2">
            <a:extLst>
              <a:ext uri="{FF2B5EF4-FFF2-40B4-BE49-F238E27FC236}">
                <a16:creationId xmlns="" xmlns:a16="http://schemas.microsoft.com/office/drawing/2014/main" id="{6B9917BC-B3A5-406B-A7E1-CB465D1BE2B3}"/>
              </a:ext>
            </a:extLst>
          </p:cNvPr>
          <p:cNvSpPr>
            <a:spLocks noGrp="1"/>
          </p:cNvSpPr>
          <p:nvPr>
            <p:ph idx="1"/>
          </p:nvPr>
        </p:nvSpPr>
        <p:spPr>
          <a:solidFill>
            <a:schemeClr val="bg1"/>
          </a:solidFill>
        </p:spPr>
        <p:txBody>
          <a:bodyPr>
            <a:normAutofit fontScale="70000" lnSpcReduction="20000"/>
          </a:bodyPr>
          <a:lstStyle/>
          <a:p>
            <a:pPr marL="0" lvl="2" indent="-457200" defTabSz="457200">
              <a:spcBef>
                <a:spcPts val="0"/>
              </a:spcBef>
              <a:buFont typeface="Wingdings" panose="05000000000000000000" pitchFamily="2" charset="2"/>
              <a:buChar char="Ø"/>
            </a:pPr>
            <a:r>
              <a:rPr lang="en-US" sz="3200" b="1" dirty="0"/>
              <a:t>Call 911 if the person is in immediate danger.</a:t>
            </a:r>
          </a:p>
          <a:p>
            <a:pPr marL="0" lvl="2" indent="0" defTabSz="457200">
              <a:spcBef>
                <a:spcPts val="0"/>
              </a:spcBef>
              <a:buNone/>
            </a:pPr>
            <a:endParaRPr lang="en-US" sz="3200" dirty="0"/>
          </a:p>
          <a:p>
            <a:pPr marL="457200" lvl="2" indent="-457200" defTabSz="457200">
              <a:spcBef>
                <a:spcPts val="0"/>
              </a:spcBef>
              <a:buFont typeface="Wingdings" panose="05000000000000000000" pitchFamily="2" charset="2"/>
              <a:buChar char="Ø"/>
            </a:pPr>
            <a:r>
              <a:rPr lang="en-US" sz="3200" dirty="0">
                <a:ea typeface="Verdana" panose="020B0604030504040204" pitchFamily="34" charset="0"/>
              </a:rPr>
              <a:t>Make sure the person is safe.</a:t>
            </a:r>
          </a:p>
          <a:p>
            <a:pPr marL="0" lvl="2" indent="-457200" defTabSz="457200">
              <a:spcBef>
                <a:spcPts val="0"/>
              </a:spcBef>
              <a:buFont typeface="Wingdings" panose="05000000000000000000" pitchFamily="2" charset="2"/>
              <a:buChar char="Ø"/>
            </a:pPr>
            <a:endParaRPr lang="en-US" sz="3200" dirty="0">
              <a:ea typeface="Verdana" panose="020B0604030504040204" pitchFamily="34" charset="0"/>
            </a:endParaRPr>
          </a:p>
          <a:p>
            <a:pPr marL="0" lvl="2" indent="-457200" defTabSz="457200">
              <a:spcBef>
                <a:spcPts val="0"/>
              </a:spcBef>
              <a:buFont typeface="Wingdings" panose="05000000000000000000" pitchFamily="2" charset="2"/>
              <a:buChar char="Ø"/>
            </a:pPr>
            <a:r>
              <a:rPr lang="en-US" sz="3200" dirty="0">
                <a:ea typeface="Verdana" panose="020B0604030504040204" pitchFamily="34" charset="0"/>
              </a:rPr>
              <a:t>Pay attention to the physical setting.</a:t>
            </a:r>
          </a:p>
          <a:p>
            <a:pPr marL="0" lvl="2" indent="-457200" defTabSz="457200">
              <a:spcBef>
                <a:spcPts val="0"/>
              </a:spcBef>
              <a:buFont typeface="Wingdings" panose="05000000000000000000" pitchFamily="2" charset="2"/>
              <a:buChar char="Ø"/>
            </a:pPr>
            <a:endParaRPr lang="en-US" sz="3200" dirty="0">
              <a:ea typeface="Verdana" panose="020B0604030504040204" pitchFamily="34" charset="0"/>
            </a:endParaRPr>
          </a:p>
          <a:p>
            <a:pPr marL="0" lvl="2" indent="-457200" defTabSz="457200">
              <a:spcBef>
                <a:spcPts val="0"/>
              </a:spcBef>
              <a:buFont typeface="Wingdings" panose="05000000000000000000" pitchFamily="2" charset="2"/>
              <a:buChar char="Ø"/>
            </a:pPr>
            <a:r>
              <a:rPr lang="en-US" sz="3200" dirty="0">
                <a:ea typeface="Verdana" panose="020B0604030504040204" pitchFamily="34" charset="0"/>
              </a:rPr>
              <a:t>Listen to what the person disclosing has to say.</a:t>
            </a:r>
          </a:p>
          <a:p>
            <a:pPr marL="0" lvl="2" indent="-457200" defTabSz="457200">
              <a:spcBef>
                <a:spcPts val="0"/>
              </a:spcBef>
              <a:buFont typeface="Wingdings" panose="05000000000000000000" pitchFamily="2" charset="2"/>
              <a:buChar char="Ø"/>
            </a:pPr>
            <a:endParaRPr lang="en-US" sz="3200" dirty="0">
              <a:ea typeface="Verdana" panose="020B0604030504040204" pitchFamily="34" charset="0"/>
            </a:endParaRPr>
          </a:p>
          <a:p>
            <a:pPr marL="0" lvl="2" indent="-457200" defTabSz="457200">
              <a:spcBef>
                <a:spcPts val="0"/>
              </a:spcBef>
              <a:buFont typeface="Wingdings" panose="05000000000000000000" pitchFamily="2" charset="2"/>
              <a:buChar char="Ø"/>
            </a:pPr>
            <a:r>
              <a:rPr lang="en-US" sz="3200" dirty="0">
                <a:ea typeface="Verdana" panose="020B0604030504040204" pitchFamily="34" charset="0"/>
              </a:rPr>
              <a:t>Ask for clarification on what you don’t understand.</a:t>
            </a:r>
          </a:p>
          <a:p>
            <a:pPr marL="0" lvl="2" indent="-457200" defTabSz="457200">
              <a:spcBef>
                <a:spcPts val="0"/>
              </a:spcBef>
              <a:buFont typeface="Wingdings" panose="05000000000000000000" pitchFamily="2" charset="2"/>
              <a:buChar char="Ø"/>
            </a:pPr>
            <a:endParaRPr lang="en-US" sz="3200" dirty="0"/>
          </a:p>
          <a:p>
            <a:pPr marL="0" lvl="2" indent="-457200" defTabSz="457200">
              <a:spcBef>
                <a:spcPts val="0"/>
              </a:spcBef>
              <a:buFont typeface="Wingdings" panose="05000000000000000000" pitchFamily="2" charset="2"/>
              <a:buChar char="Ø"/>
            </a:pPr>
            <a:r>
              <a:rPr lang="en-US" sz="3200" dirty="0"/>
              <a:t>Assure the person that it is okay that they told </a:t>
            </a:r>
          </a:p>
          <a:p>
            <a:pPr marL="0" lvl="2" indent="0" defTabSz="457200">
              <a:spcBef>
                <a:spcPts val="0"/>
              </a:spcBef>
              <a:buNone/>
            </a:pPr>
            <a:r>
              <a:rPr lang="en-US" sz="3200" dirty="0"/>
              <a:t>	you about the situation. </a:t>
            </a:r>
          </a:p>
          <a:p>
            <a:pPr marL="0" lvl="2" indent="0" defTabSz="457200">
              <a:spcBef>
                <a:spcPts val="0"/>
              </a:spcBef>
              <a:buNone/>
            </a:pPr>
            <a:endParaRPr lang="en-US" sz="3200" dirty="0"/>
          </a:p>
          <a:p>
            <a:pPr marL="457200" lvl="3" indent="-457200" defTabSz="457200">
              <a:spcBef>
                <a:spcPts val="0"/>
              </a:spcBef>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Report any concerns regarding abuse, neglect, or exploitation to APS immediately. </a:t>
            </a:r>
          </a:p>
          <a:p>
            <a:endParaRPr lang="en-US" dirty="0"/>
          </a:p>
        </p:txBody>
      </p:sp>
      <p:sp>
        <p:nvSpPr>
          <p:cNvPr id="4" name="Footer Placeholder 3">
            <a:extLst>
              <a:ext uri="{FF2B5EF4-FFF2-40B4-BE49-F238E27FC236}">
                <a16:creationId xmlns="" xmlns:a16="http://schemas.microsoft.com/office/drawing/2014/main" id="{887E5405-A16D-430C-837E-B9AE83B4986D}"/>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 xmlns:a16="http://schemas.microsoft.com/office/drawing/2014/main" id="{3BEA9F98-9556-49B1-982B-FBC256203794}"/>
              </a:ext>
            </a:extLst>
          </p:cNvPr>
          <p:cNvSpPr>
            <a:spLocks noGrp="1"/>
          </p:cNvSpPr>
          <p:nvPr>
            <p:ph type="sldNum" sz="quarter" idx="12"/>
          </p:nvPr>
        </p:nvSpPr>
        <p:spPr/>
        <p:txBody>
          <a:bodyPr/>
          <a:lstStyle/>
          <a:p>
            <a:fld id="{5FD82BC9-63B1-475F-82C3-3D3DE5316FF5}" type="slidenum">
              <a:rPr lang="en-US" smtClean="0"/>
              <a:t>31</a:t>
            </a:fld>
            <a:endParaRPr lang="en-US" dirty="0"/>
          </a:p>
        </p:txBody>
      </p:sp>
    </p:spTree>
    <p:extLst>
      <p:ext uri="{BB962C8B-B14F-4D97-AF65-F5344CB8AC3E}">
        <p14:creationId xmlns:p14="http://schemas.microsoft.com/office/powerpoint/2010/main" val="37259070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DF944B2-254B-4D5E-90CD-F412CEF43A63}"/>
              </a:ext>
            </a:extLst>
          </p:cNvPr>
          <p:cNvSpPr>
            <a:spLocks noGrp="1"/>
          </p:cNvSpPr>
          <p:nvPr>
            <p:ph type="title"/>
          </p:nvPr>
        </p:nvSpPr>
        <p:spPr>
          <a:solidFill>
            <a:schemeClr val="accent1">
              <a:lumMod val="75000"/>
            </a:schemeClr>
          </a:solidFill>
        </p:spPr>
        <p:txBody>
          <a:bodyPr>
            <a:noAutofit/>
          </a:bodyPr>
          <a:lstStyle/>
          <a:p>
            <a:pPr algn="l"/>
            <a:r>
              <a:rPr lang="en-US" sz="3200" dirty="0">
                <a:solidFill>
                  <a:schemeClr val="bg1"/>
                </a:solidFill>
                <a:latin typeface="+mn-lt"/>
                <a:cs typeface="Times New Roman" panose="02020603050405020304" pitchFamily="18" charset="0"/>
              </a:rPr>
              <a:t>RESPONDING TO DISCLOSURES: DON’TS</a:t>
            </a:r>
          </a:p>
        </p:txBody>
      </p:sp>
      <p:sp>
        <p:nvSpPr>
          <p:cNvPr id="3" name="Content Placeholder 2">
            <a:extLst>
              <a:ext uri="{FF2B5EF4-FFF2-40B4-BE49-F238E27FC236}">
                <a16:creationId xmlns="" xmlns:a16="http://schemas.microsoft.com/office/drawing/2014/main" id="{7680B167-0151-4D1A-BB6B-7B81B349B946}"/>
              </a:ext>
            </a:extLst>
          </p:cNvPr>
          <p:cNvSpPr>
            <a:spLocks noGrp="1"/>
          </p:cNvSpPr>
          <p:nvPr>
            <p:ph idx="1"/>
          </p:nvPr>
        </p:nvSpPr>
        <p:spPr>
          <a:solidFill>
            <a:schemeClr val="bg1"/>
          </a:solidFill>
        </p:spPr>
        <p:txBody>
          <a:bodyPr/>
          <a:lstStyle/>
          <a:p>
            <a:pPr marL="0" indent="-457200" defTabSz="457200">
              <a:spcBef>
                <a:spcPts val="0"/>
              </a:spcBef>
              <a:buNone/>
            </a:pPr>
            <a:r>
              <a:rPr lang="en-US" sz="2400" dirty="0">
                <a:latin typeface="Times New Roman" panose="02020603050405020304" pitchFamily="18" charset="0"/>
                <a:cs typeface="Times New Roman" panose="02020603050405020304" pitchFamily="18" charset="0"/>
              </a:rPr>
              <a:t>When responding to a disclosure </a:t>
            </a:r>
            <a:r>
              <a:rPr lang="en-US" sz="2400" b="1" u="sng" dirty="0">
                <a:latin typeface="Times New Roman" panose="02020603050405020304" pitchFamily="18" charset="0"/>
                <a:cs typeface="Times New Roman" panose="02020603050405020304" pitchFamily="18" charset="0"/>
              </a:rPr>
              <a:t>do not</a:t>
            </a:r>
            <a:r>
              <a:rPr lang="en-US" sz="2400" dirty="0">
                <a:latin typeface="Times New Roman" panose="02020603050405020304" pitchFamily="18" charset="0"/>
                <a:cs typeface="Times New Roman" panose="02020603050405020304" pitchFamily="18" charset="0"/>
              </a:rPr>
              <a:t>:</a:t>
            </a:r>
          </a:p>
          <a:p>
            <a:pPr marL="0" indent="-457200" defTabSz="457200">
              <a:spcBef>
                <a:spcPts val="0"/>
              </a:spcBef>
            </a:pPr>
            <a:endParaRPr lang="en-US" sz="2400" dirty="0">
              <a:latin typeface="Times New Roman" panose="02020603050405020304" pitchFamily="18" charset="0"/>
              <a:cs typeface="Times New Roman" panose="02020603050405020304" pitchFamily="18" charset="0"/>
            </a:endParaRPr>
          </a:p>
          <a:p>
            <a:pPr marL="0" lvl="2" indent="-457200" defTabSz="457200">
              <a:spcBef>
                <a:spcPts val="0"/>
              </a:spcBef>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Express disapproval of the situation.</a:t>
            </a:r>
          </a:p>
          <a:p>
            <a:pPr marL="0" lvl="2" indent="-457200" defTabSz="457200">
              <a:spcBef>
                <a:spcPts val="0"/>
              </a:spcBef>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pPr marL="0" lvl="2" indent="-457200" defTabSz="457200">
              <a:spcBef>
                <a:spcPts val="0"/>
              </a:spcBef>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Mention consequences for the alleged offender. </a:t>
            </a:r>
          </a:p>
          <a:p>
            <a:pPr marL="0" lvl="2" indent="-457200" defTabSz="457200">
              <a:spcBef>
                <a:spcPts val="0"/>
              </a:spcBef>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pPr marL="0" lvl="2" indent="-457200" defTabSz="457200">
              <a:spcBef>
                <a:spcPts val="0"/>
              </a:spcBef>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Promise to keep the disclosure a secret.</a:t>
            </a:r>
          </a:p>
          <a:p>
            <a:pPr marL="0" lvl="2" indent="-457200" defTabSz="457200">
              <a:spcBef>
                <a:spcPts val="0"/>
              </a:spcBef>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pPr marL="0" lvl="2" indent="-457200" defTabSz="457200">
              <a:spcBef>
                <a:spcPts val="0"/>
              </a:spcBef>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Tell the alleged offender about the disclosure. </a:t>
            </a:r>
          </a:p>
          <a:p>
            <a:pPr marL="0" lvl="2" indent="-457200" defTabSz="457200">
              <a:spcBef>
                <a:spcPts val="0"/>
              </a:spcBef>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pPr marL="0" lvl="2" indent="-457200" defTabSz="457200">
              <a:spcBef>
                <a:spcPts val="0"/>
              </a:spcBef>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“Investigate.” You have to </a:t>
            </a:r>
            <a:r>
              <a:rPr lang="en-US" sz="2000" u="sng" dirty="0">
                <a:latin typeface="Times New Roman" panose="02020603050405020304" pitchFamily="18" charset="0"/>
                <a:cs typeface="Times New Roman" panose="02020603050405020304" pitchFamily="18" charset="0"/>
              </a:rPr>
              <a:t>report</a:t>
            </a:r>
            <a:r>
              <a:rPr lang="en-US" sz="2000" dirty="0">
                <a:latin typeface="Times New Roman" panose="02020603050405020304" pitchFamily="18" charset="0"/>
                <a:cs typeface="Times New Roman" panose="02020603050405020304" pitchFamily="18" charset="0"/>
              </a:rPr>
              <a:t> a suspicion of abuse, neglect, or 	exploitation.</a:t>
            </a:r>
          </a:p>
        </p:txBody>
      </p:sp>
      <p:sp>
        <p:nvSpPr>
          <p:cNvPr id="4" name="Footer Placeholder 3">
            <a:extLst>
              <a:ext uri="{FF2B5EF4-FFF2-40B4-BE49-F238E27FC236}">
                <a16:creationId xmlns="" xmlns:a16="http://schemas.microsoft.com/office/drawing/2014/main" id="{596EEDEE-B552-4DAB-BECB-3733E786932D}"/>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 xmlns:a16="http://schemas.microsoft.com/office/drawing/2014/main" id="{958B69C8-7F27-44EF-9A9B-0F499B0FCABB}"/>
              </a:ext>
            </a:extLst>
          </p:cNvPr>
          <p:cNvSpPr>
            <a:spLocks noGrp="1"/>
          </p:cNvSpPr>
          <p:nvPr>
            <p:ph type="sldNum" sz="quarter" idx="12"/>
          </p:nvPr>
        </p:nvSpPr>
        <p:spPr/>
        <p:txBody>
          <a:bodyPr/>
          <a:lstStyle/>
          <a:p>
            <a:fld id="{5FD82BC9-63B1-475F-82C3-3D3DE5316FF5}" type="slidenum">
              <a:rPr lang="en-US" smtClean="0"/>
              <a:t>32</a:t>
            </a:fld>
            <a:endParaRPr lang="en-US" dirty="0"/>
          </a:p>
        </p:txBody>
      </p:sp>
    </p:spTree>
    <p:extLst>
      <p:ext uri="{BB962C8B-B14F-4D97-AF65-F5344CB8AC3E}">
        <p14:creationId xmlns:p14="http://schemas.microsoft.com/office/powerpoint/2010/main" val="15178593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A063D40-D6AA-4E16-B40A-172E1C9B72ED}"/>
              </a:ext>
            </a:extLst>
          </p:cNvPr>
          <p:cNvSpPr>
            <a:spLocks noGrp="1"/>
          </p:cNvSpPr>
          <p:nvPr>
            <p:ph type="title"/>
          </p:nvPr>
        </p:nvSpPr>
        <p:spPr>
          <a:solidFill>
            <a:schemeClr val="accent1">
              <a:lumMod val="75000"/>
            </a:schemeClr>
          </a:solidFill>
        </p:spPr>
        <p:txBody>
          <a:bodyPr>
            <a:normAutofit fontScale="90000"/>
          </a:bodyPr>
          <a:lstStyle/>
          <a:p>
            <a:pPr algn="l">
              <a:spcBef>
                <a:spcPts val="0"/>
              </a:spcBef>
            </a:pPr>
            <a:r>
              <a:rPr lang="en-US" sz="3100" dirty="0">
                <a:latin typeface="Times New Roman" panose="02020603050405020304" pitchFamily="18" charset="0"/>
                <a:cs typeface="Times New Roman" panose="02020603050405020304" pitchFamily="18" charset="0"/>
              </a:rPr>
              <a:t/>
            </a:r>
            <a:br>
              <a:rPr lang="en-US" sz="3100" dirty="0">
                <a:latin typeface="Times New Roman" panose="02020603050405020304" pitchFamily="18" charset="0"/>
                <a:cs typeface="Times New Roman" panose="02020603050405020304" pitchFamily="18" charset="0"/>
              </a:rPr>
            </a:br>
            <a:r>
              <a:rPr lang="en-US" sz="3100" dirty="0">
                <a:solidFill>
                  <a:schemeClr val="bg1"/>
                </a:solidFill>
                <a:latin typeface="+mn-lt"/>
                <a:cs typeface="Times New Roman" panose="02020603050405020304" pitchFamily="18" charset="0"/>
              </a:rPr>
              <a:t>I SUSPECT ABUSE, NEGLECT, OR EXPLOITATION</a:t>
            </a:r>
            <a:br>
              <a:rPr lang="en-US" sz="3100" dirty="0">
                <a:solidFill>
                  <a:schemeClr val="bg1"/>
                </a:solidFill>
                <a:latin typeface="+mn-lt"/>
                <a:cs typeface="Times New Roman" panose="02020603050405020304" pitchFamily="18" charset="0"/>
              </a:rPr>
            </a:br>
            <a:r>
              <a:rPr lang="en-US" sz="3100" dirty="0">
                <a:solidFill>
                  <a:schemeClr val="bg1"/>
                </a:solidFill>
                <a:latin typeface="+mn-lt"/>
                <a:cs typeface="Times New Roman" panose="02020603050405020304" pitchFamily="18" charset="0"/>
              </a:rPr>
              <a:t>  WHAT DO I DO?</a:t>
            </a:r>
            <a:r>
              <a:rPr lang="en-US" dirty="0">
                <a:solidFill>
                  <a:schemeClr val="bg1"/>
                </a:solidFill>
              </a:rPr>
              <a:t/>
            </a:r>
            <a:br>
              <a:rPr lang="en-US" dirty="0">
                <a:solidFill>
                  <a:schemeClr val="bg1"/>
                </a:solidFill>
              </a:rPr>
            </a:br>
            <a:endParaRPr lang="en-US" dirty="0">
              <a:solidFill>
                <a:schemeClr val="bg1"/>
              </a:solidFill>
            </a:endParaRPr>
          </a:p>
        </p:txBody>
      </p:sp>
      <p:sp>
        <p:nvSpPr>
          <p:cNvPr id="3" name="Content Placeholder 2">
            <a:extLst>
              <a:ext uri="{FF2B5EF4-FFF2-40B4-BE49-F238E27FC236}">
                <a16:creationId xmlns="" xmlns:a16="http://schemas.microsoft.com/office/drawing/2014/main" id="{A68996A4-B1C6-4ACB-A382-45C674C07787}"/>
              </a:ext>
            </a:extLst>
          </p:cNvPr>
          <p:cNvSpPr>
            <a:spLocks noGrp="1"/>
          </p:cNvSpPr>
          <p:nvPr>
            <p:ph idx="1"/>
          </p:nvPr>
        </p:nvSpPr>
        <p:spPr>
          <a:solidFill>
            <a:schemeClr val="bg1"/>
          </a:solidFill>
        </p:spPr>
        <p:txBody>
          <a:bodyPr>
            <a:normAutofit fontScale="85000" lnSpcReduction="20000"/>
          </a:bodyPr>
          <a:lstStyle/>
          <a:p>
            <a:pPr marL="0" indent="-457200" defTabSz="457200">
              <a:spcBef>
                <a:spcPts val="0"/>
              </a:spcBef>
              <a:buFont typeface="Wingdings" panose="05000000000000000000" pitchFamily="2" charset="2"/>
              <a:buChar char="Ø"/>
            </a:pPr>
            <a:r>
              <a:rPr lang="en-US" dirty="0">
                <a:ea typeface="Verdana" panose="020B0604030504040204" pitchFamily="34" charset="0"/>
              </a:rPr>
              <a:t>You do not need to investigate anything – that is APS’s job. The only thing you need in order to make a report is to “suspect” abuse, neglect, or exploitation. </a:t>
            </a:r>
          </a:p>
          <a:p>
            <a:pPr marL="0" indent="-457200" defTabSz="457200">
              <a:spcBef>
                <a:spcPts val="0"/>
              </a:spcBef>
              <a:buFont typeface="Wingdings" panose="05000000000000000000" pitchFamily="2" charset="2"/>
              <a:buChar char="Ø"/>
            </a:pPr>
            <a:endParaRPr lang="en-US" dirty="0">
              <a:ea typeface="Verdana" panose="020B0604030504040204" pitchFamily="34" charset="0"/>
            </a:endParaRPr>
          </a:p>
          <a:p>
            <a:pPr marL="0" indent="-457200" defTabSz="457200">
              <a:spcBef>
                <a:spcPts val="0"/>
              </a:spcBef>
              <a:buFont typeface="Wingdings" panose="05000000000000000000" pitchFamily="2" charset="2"/>
              <a:buChar char="Ø"/>
            </a:pPr>
            <a:r>
              <a:rPr lang="en-US" dirty="0">
                <a:ea typeface="Verdana" panose="020B0604030504040204" pitchFamily="34" charset="0"/>
              </a:rPr>
              <a:t>The law requires that </a:t>
            </a:r>
            <a:r>
              <a:rPr lang="en-US" b="1" u="sng" dirty="0">
                <a:ea typeface="Verdana" panose="020B0604030504040204" pitchFamily="34" charset="0"/>
              </a:rPr>
              <a:t>you</a:t>
            </a:r>
            <a:r>
              <a:rPr lang="en-US" dirty="0">
                <a:ea typeface="Verdana" panose="020B0604030504040204" pitchFamily="34" charset="0"/>
              </a:rPr>
              <a:t> report directly to the Department of Health and Human Services to meet your legal obligations.</a:t>
            </a:r>
          </a:p>
          <a:p>
            <a:pPr marL="0" indent="0" defTabSz="457200">
              <a:spcBef>
                <a:spcPts val="0"/>
              </a:spcBef>
              <a:buNone/>
            </a:pPr>
            <a:endParaRPr lang="en-US" dirty="0">
              <a:ea typeface="Verdana" panose="020B0604030504040204" pitchFamily="34" charset="0"/>
            </a:endParaRPr>
          </a:p>
          <a:p>
            <a:pPr marL="0" indent="-457200" defTabSz="457200">
              <a:spcBef>
                <a:spcPts val="0"/>
              </a:spcBef>
              <a:buFont typeface="Wingdings" panose="05000000000000000000" pitchFamily="2" charset="2"/>
              <a:buChar char="Ø"/>
            </a:pPr>
            <a:r>
              <a:rPr lang="en-US" dirty="0">
                <a:ea typeface="Verdana" panose="020B0604030504040204" pitchFamily="34" charset="0"/>
              </a:rPr>
              <a:t>The law provides that “a supervisor or administrator of a person making a report may not impede or inhibit the reporting, and a person making a report may not be subject to any sanction for making a report.”</a:t>
            </a:r>
          </a:p>
          <a:p>
            <a:endParaRPr lang="en-US" dirty="0"/>
          </a:p>
        </p:txBody>
      </p:sp>
      <p:sp>
        <p:nvSpPr>
          <p:cNvPr id="4" name="Footer Placeholder 3">
            <a:extLst>
              <a:ext uri="{FF2B5EF4-FFF2-40B4-BE49-F238E27FC236}">
                <a16:creationId xmlns="" xmlns:a16="http://schemas.microsoft.com/office/drawing/2014/main" id="{697F8F0E-A50A-4AC4-BB70-3FFDE4483E03}"/>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 xmlns:a16="http://schemas.microsoft.com/office/drawing/2014/main" id="{2E621C33-61E1-4639-8BB4-8B79847339CC}"/>
              </a:ext>
            </a:extLst>
          </p:cNvPr>
          <p:cNvSpPr>
            <a:spLocks noGrp="1"/>
          </p:cNvSpPr>
          <p:nvPr>
            <p:ph type="sldNum" sz="quarter" idx="12"/>
          </p:nvPr>
        </p:nvSpPr>
        <p:spPr/>
        <p:txBody>
          <a:bodyPr/>
          <a:lstStyle/>
          <a:p>
            <a:fld id="{5FD82BC9-63B1-475F-82C3-3D3DE5316FF5}" type="slidenum">
              <a:rPr lang="en-US" smtClean="0"/>
              <a:t>33</a:t>
            </a:fld>
            <a:endParaRPr lang="en-US" dirty="0"/>
          </a:p>
        </p:txBody>
      </p:sp>
    </p:spTree>
    <p:extLst>
      <p:ext uri="{BB962C8B-B14F-4D97-AF65-F5344CB8AC3E}">
        <p14:creationId xmlns:p14="http://schemas.microsoft.com/office/powerpoint/2010/main" val="31335855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965F878-62C1-4430-958A-22A82B9F5248}"/>
              </a:ext>
            </a:extLst>
          </p:cNvPr>
          <p:cNvSpPr>
            <a:spLocks noGrp="1"/>
          </p:cNvSpPr>
          <p:nvPr>
            <p:ph type="title"/>
          </p:nvPr>
        </p:nvSpPr>
        <p:spPr>
          <a:solidFill>
            <a:schemeClr val="accent1">
              <a:lumMod val="75000"/>
            </a:schemeClr>
          </a:solidFill>
        </p:spPr>
        <p:txBody>
          <a:bodyPr>
            <a:normAutofit fontScale="90000"/>
          </a:bodyPr>
          <a:lstStyle/>
          <a:p>
            <a:pPr algn="l">
              <a:spcBef>
                <a:spcPts val="0"/>
              </a:spcBef>
            </a:pPr>
            <a:r>
              <a:rPr lang="en-US" sz="3600" dirty="0"/>
              <a:t/>
            </a:r>
            <a:br>
              <a:rPr lang="en-US" sz="3600" dirty="0"/>
            </a:br>
            <a:r>
              <a:rPr lang="en-US" sz="3600" dirty="0">
                <a:solidFill>
                  <a:schemeClr val="bg1"/>
                </a:solidFill>
              </a:rPr>
              <a:t>I SUSPECT ABUSE, NEGLECT, OR EXPLOITATION</a:t>
            </a:r>
            <a:br>
              <a:rPr lang="en-US" sz="3600" dirty="0">
                <a:solidFill>
                  <a:schemeClr val="bg1"/>
                </a:solidFill>
              </a:rPr>
            </a:br>
            <a:r>
              <a:rPr lang="en-US" sz="3600" dirty="0">
                <a:solidFill>
                  <a:schemeClr val="bg1"/>
                </a:solidFill>
              </a:rPr>
              <a:t>  WHAT DO I DO?</a:t>
            </a:r>
            <a:br>
              <a:rPr lang="en-US" sz="3600" dirty="0">
                <a:solidFill>
                  <a:schemeClr val="bg1"/>
                </a:solidFill>
              </a:rPr>
            </a:br>
            <a:endParaRPr lang="en-US" sz="36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291A4CD2-AFA9-4114-B9B1-19E3CFC4631D}"/>
              </a:ext>
            </a:extLst>
          </p:cNvPr>
          <p:cNvSpPr>
            <a:spLocks noGrp="1"/>
          </p:cNvSpPr>
          <p:nvPr>
            <p:ph idx="1"/>
          </p:nvPr>
        </p:nvSpPr>
        <p:spPr>
          <a:xfrm>
            <a:off x="457200" y="2362200"/>
            <a:ext cx="8229600" cy="3763963"/>
          </a:xfrm>
          <a:solidFill>
            <a:schemeClr val="bg1"/>
          </a:solidFill>
        </p:spPr>
        <p:txBody>
          <a:bodyPr/>
          <a:lstStyle/>
          <a:p>
            <a:pPr marL="0" indent="0">
              <a:buNone/>
            </a:pPr>
            <a:r>
              <a:rPr lang="en-US" b="1" dirty="0">
                <a:latin typeface="Times New Roman" panose="02020603050405020304" pitchFamily="18" charset="0"/>
                <a:cs typeface="Times New Roman" panose="02020603050405020304" pitchFamily="18" charset="0"/>
              </a:rPr>
              <a:t>If a supervisor or administrator penalizes or sanctions you for making a report, contact Adult Protective Services. </a:t>
            </a:r>
          </a:p>
          <a:p>
            <a:endParaRPr lang="en-US" dirty="0"/>
          </a:p>
        </p:txBody>
      </p:sp>
      <p:sp>
        <p:nvSpPr>
          <p:cNvPr id="4" name="Footer Placeholder 3">
            <a:extLst>
              <a:ext uri="{FF2B5EF4-FFF2-40B4-BE49-F238E27FC236}">
                <a16:creationId xmlns="" xmlns:a16="http://schemas.microsoft.com/office/drawing/2014/main" id="{5D3CE356-B3D0-484F-881F-D2AA0C90354C}"/>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 xmlns:a16="http://schemas.microsoft.com/office/drawing/2014/main" id="{3C117BE0-0672-4317-8C7D-FE2B43B4752D}"/>
              </a:ext>
            </a:extLst>
          </p:cNvPr>
          <p:cNvSpPr>
            <a:spLocks noGrp="1"/>
          </p:cNvSpPr>
          <p:nvPr>
            <p:ph type="sldNum" sz="quarter" idx="12"/>
          </p:nvPr>
        </p:nvSpPr>
        <p:spPr/>
        <p:txBody>
          <a:bodyPr/>
          <a:lstStyle/>
          <a:p>
            <a:fld id="{5FD82BC9-63B1-475F-82C3-3D3DE5316FF5}" type="slidenum">
              <a:rPr lang="en-US" smtClean="0"/>
              <a:t>34</a:t>
            </a:fld>
            <a:endParaRPr lang="en-US" dirty="0"/>
          </a:p>
        </p:txBody>
      </p:sp>
    </p:spTree>
    <p:extLst>
      <p:ext uri="{BB962C8B-B14F-4D97-AF65-F5344CB8AC3E}">
        <p14:creationId xmlns:p14="http://schemas.microsoft.com/office/powerpoint/2010/main" val="2499888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47FEE25-BD80-46D8-8F04-2C3FCF45771D}"/>
              </a:ext>
            </a:extLst>
          </p:cNvPr>
          <p:cNvSpPr>
            <a:spLocks noGrp="1"/>
          </p:cNvSpPr>
          <p:nvPr>
            <p:ph type="title"/>
          </p:nvPr>
        </p:nvSpPr>
        <p:spPr>
          <a:solidFill>
            <a:schemeClr val="accent1">
              <a:lumMod val="75000"/>
            </a:schemeClr>
          </a:solidFill>
        </p:spPr>
        <p:txBody>
          <a:bodyPr>
            <a:noAutofit/>
          </a:bodyPr>
          <a:lstStyle/>
          <a:p>
            <a:pPr algn="l">
              <a:lnSpc>
                <a:spcPct val="110000"/>
              </a:lnSpc>
              <a:spcBef>
                <a:spcPts val="0"/>
              </a:spcBef>
            </a:pPr>
            <a:r>
              <a:rPr lang="en-US" sz="3200" dirty="0"/>
              <a:t/>
            </a:r>
            <a:br>
              <a:rPr lang="en-US" sz="3200" dirty="0"/>
            </a:br>
            <a:r>
              <a:rPr lang="en-US" sz="3200" dirty="0">
                <a:solidFill>
                  <a:schemeClr val="bg1"/>
                </a:solidFill>
              </a:rPr>
              <a:t>I SUSPECT ABUSE, NEGLECT, OR EXPLOITATION</a:t>
            </a:r>
            <a:br>
              <a:rPr lang="en-US" sz="3200" dirty="0">
                <a:solidFill>
                  <a:schemeClr val="bg1"/>
                </a:solidFill>
              </a:rPr>
            </a:br>
            <a:r>
              <a:rPr lang="en-US" sz="3200" dirty="0">
                <a:solidFill>
                  <a:schemeClr val="bg1"/>
                </a:solidFill>
              </a:rPr>
              <a:t>  WHAT DO I DO?</a:t>
            </a:r>
            <a:br>
              <a:rPr lang="en-US" sz="3200" dirty="0">
                <a:solidFill>
                  <a:schemeClr val="bg1"/>
                </a:solidFill>
              </a:rPr>
            </a:br>
            <a:endParaRPr lang="en-US" sz="32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6E3D1D91-958A-45A6-9672-F68F376B5697}"/>
              </a:ext>
            </a:extLst>
          </p:cNvPr>
          <p:cNvSpPr>
            <a:spLocks noGrp="1"/>
          </p:cNvSpPr>
          <p:nvPr>
            <p:ph idx="1"/>
          </p:nvPr>
        </p:nvSpPr>
        <p:spPr>
          <a:solidFill>
            <a:schemeClr val="bg1"/>
          </a:solidFill>
        </p:spPr>
        <p:txBody>
          <a:bodyPr/>
          <a:lstStyle/>
          <a:p>
            <a:pPr marL="0" indent="0" defTabSz="457200">
              <a:spcBef>
                <a:spcPts val="0"/>
              </a:spcBef>
              <a:buNone/>
            </a:pPr>
            <a:r>
              <a:rPr lang="en-US" dirty="0">
                <a:ea typeface="Verdana" panose="020B0604030504040204" pitchFamily="34" charset="0"/>
              </a:rPr>
              <a:t>If you suspect abuse, neglect, or exploitation:</a:t>
            </a:r>
          </a:p>
          <a:p>
            <a:pPr marL="0" indent="-457200" defTabSz="457200">
              <a:spcBef>
                <a:spcPts val="0"/>
              </a:spcBef>
              <a:buNone/>
            </a:pPr>
            <a:endParaRPr lang="en-US" sz="3600" dirty="0"/>
          </a:p>
          <a:p>
            <a:pPr marL="457200" lvl="3" indent="-457200" defTabSz="457200">
              <a:spcBef>
                <a:spcPts val="0"/>
              </a:spcBef>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Immediately file a report by calling APS Central Intake:</a:t>
            </a:r>
          </a:p>
          <a:p>
            <a:pPr marL="0" lvl="3" indent="0" defTabSz="457200">
              <a:spcBef>
                <a:spcPts val="0"/>
              </a:spcBef>
              <a:buNone/>
            </a:pPr>
            <a:r>
              <a:rPr lang="en-US" sz="3600" dirty="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1-800-624-8404</a:t>
            </a:r>
          </a:p>
          <a:p>
            <a:pPr marL="0" lvl="3" indent="0" defTabSz="457200">
              <a:spcBef>
                <a:spcPts val="0"/>
              </a:spcBef>
              <a:buNone/>
            </a:pPr>
            <a:endParaRPr lang="en-US" sz="3600" b="1" dirty="0">
              <a:latin typeface="Times New Roman" panose="02020603050405020304" pitchFamily="18" charset="0"/>
              <a:cs typeface="Times New Roman" panose="02020603050405020304" pitchFamily="18" charset="0"/>
            </a:endParaRPr>
          </a:p>
          <a:p>
            <a:pPr marL="0" lvl="3" indent="0" defTabSz="457200">
              <a:spcBef>
                <a:spcPts val="0"/>
              </a:spcBef>
              <a:buNone/>
            </a:pPr>
            <a:r>
              <a:rPr lang="en-US" sz="3600" dirty="0">
                <a:latin typeface="Times New Roman" panose="02020603050405020304" pitchFamily="18" charset="0"/>
                <a:cs typeface="Times New Roman" panose="02020603050405020304" pitchFamily="18" charset="0"/>
              </a:rPr>
              <a:t>The APS Central Intake line is staffed 24/7.</a:t>
            </a:r>
            <a:endParaRPr lang="en-US" sz="3600" dirty="0"/>
          </a:p>
          <a:p>
            <a:endParaRPr lang="en-US" dirty="0"/>
          </a:p>
        </p:txBody>
      </p:sp>
      <p:sp>
        <p:nvSpPr>
          <p:cNvPr id="4" name="Footer Placeholder 3">
            <a:extLst>
              <a:ext uri="{FF2B5EF4-FFF2-40B4-BE49-F238E27FC236}">
                <a16:creationId xmlns="" xmlns:a16="http://schemas.microsoft.com/office/drawing/2014/main" id="{E3B99949-234D-4411-AF42-5DF4434672B7}"/>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 xmlns:a16="http://schemas.microsoft.com/office/drawing/2014/main" id="{1184F0B6-1099-4E3F-9B58-E69FF319A03A}"/>
              </a:ext>
            </a:extLst>
          </p:cNvPr>
          <p:cNvSpPr>
            <a:spLocks noGrp="1"/>
          </p:cNvSpPr>
          <p:nvPr>
            <p:ph type="sldNum" sz="quarter" idx="12"/>
          </p:nvPr>
        </p:nvSpPr>
        <p:spPr/>
        <p:txBody>
          <a:bodyPr/>
          <a:lstStyle/>
          <a:p>
            <a:fld id="{5FD82BC9-63B1-475F-82C3-3D3DE5316FF5}" type="slidenum">
              <a:rPr lang="en-US" smtClean="0"/>
              <a:t>35</a:t>
            </a:fld>
            <a:endParaRPr lang="en-US" dirty="0"/>
          </a:p>
        </p:txBody>
      </p:sp>
    </p:spTree>
    <p:extLst>
      <p:ext uri="{BB962C8B-B14F-4D97-AF65-F5344CB8AC3E}">
        <p14:creationId xmlns:p14="http://schemas.microsoft.com/office/powerpoint/2010/main" val="10024128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C20EDAF-C8DD-46B4-8654-3D96448BC9A2}"/>
              </a:ext>
            </a:extLst>
          </p:cNvPr>
          <p:cNvSpPr>
            <a:spLocks noGrp="1"/>
          </p:cNvSpPr>
          <p:nvPr>
            <p:ph type="title"/>
          </p:nvPr>
        </p:nvSpPr>
        <p:spPr>
          <a:solidFill>
            <a:schemeClr val="accent1">
              <a:lumMod val="75000"/>
            </a:schemeClr>
          </a:solidFill>
        </p:spPr>
        <p:txBody>
          <a:bodyPr>
            <a:normAutofit/>
          </a:bodyPr>
          <a:lstStyle/>
          <a:p>
            <a:pPr algn="l"/>
            <a:r>
              <a:rPr lang="en-US" sz="3600" dirty="0">
                <a:solidFill>
                  <a:schemeClr val="bg1"/>
                </a:solidFill>
                <a:latin typeface="+mn-lt"/>
                <a:cs typeface="Times New Roman" panose="02020603050405020304" pitchFamily="18" charset="0"/>
              </a:rPr>
              <a:t>ANONYMOUS VS. CONFIDENTIAL</a:t>
            </a:r>
          </a:p>
        </p:txBody>
      </p:sp>
      <p:sp>
        <p:nvSpPr>
          <p:cNvPr id="3" name="Content Placeholder 2">
            <a:extLst>
              <a:ext uri="{FF2B5EF4-FFF2-40B4-BE49-F238E27FC236}">
                <a16:creationId xmlns="" xmlns:a16="http://schemas.microsoft.com/office/drawing/2014/main" id="{C8496D3E-6CEE-431B-B03D-272B47F53E24}"/>
              </a:ext>
            </a:extLst>
          </p:cNvPr>
          <p:cNvSpPr>
            <a:spLocks noGrp="1"/>
          </p:cNvSpPr>
          <p:nvPr>
            <p:ph idx="1"/>
          </p:nvPr>
        </p:nvSpPr>
        <p:spPr>
          <a:solidFill>
            <a:schemeClr val="bg1"/>
          </a:solidFill>
        </p:spPr>
        <p:txBody>
          <a:bodyPr>
            <a:normAutofit lnSpcReduction="10000"/>
          </a:bodyPr>
          <a:lstStyle/>
          <a:p>
            <a:pPr marL="0" indent="0" defTabSz="457200">
              <a:spcBef>
                <a:spcPts val="0"/>
              </a:spcBef>
              <a:buNone/>
            </a:pPr>
            <a:r>
              <a:rPr lang="en-US" b="1" dirty="0"/>
              <a:t>Mandated reporters cannot anonymously report. </a:t>
            </a:r>
          </a:p>
          <a:p>
            <a:pPr marL="0" indent="-457200" defTabSz="457200">
              <a:spcBef>
                <a:spcPts val="0"/>
              </a:spcBef>
              <a:buFont typeface="Wingdings" panose="05000000000000000000" pitchFamily="2" charset="2"/>
              <a:buChar char="Ø"/>
            </a:pPr>
            <a:endParaRPr lang="en-US" b="1" dirty="0"/>
          </a:p>
          <a:p>
            <a:pPr marL="0" indent="-457200" defTabSz="457200">
              <a:spcBef>
                <a:spcPts val="0"/>
              </a:spcBef>
              <a:buFont typeface="Wingdings" panose="05000000000000000000" pitchFamily="2" charset="2"/>
              <a:buChar char="Ø"/>
            </a:pPr>
            <a:r>
              <a:rPr lang="en-US" sz="2800" dirty="0"/>
              <a:t>APS records are confidential. </a:t>
            </a:r>
          </a:p>
          <a:p>
            <a:pPr marL="0" indent="-457200" defTabSz="457200">
              <a:spcBef>
                <a:spcPts val="0"/>
              </a:spcBef>
              <a:buFont typeface="Wingdings" panose="05000000000000000000" pitchFamily="2" charset="2"/>
              <a:buChar char="Ø"/>
            </a:pPr>
            <a:r>
              <a:rPr lang="en-US" sz="2800" dirty="0"/>
              <a:t>APS records may be disclosed to certain individuals required by law and reporter identity info will be removed from the records.</a:t>
            </a:r>
          </a:p>
          <a:p>
            <a:pPr marL="0" indent="-457200" defTabSz="457200">
              <a:spcBef>
                <a:spcPts val="0"/>
              </a:spcBef>
              <a:buFont typeface="Wingdings" panose="05000000000000000000" pitchFamily="2" charset="2"/>
              <a:buChar char="Ø"/>
            </a:pPr>
            <a:r>
              <a:rPr lang="en-US" sz="2800" dirty="0"/>
              <a:t>APS may not be able to keep the identity of a reporter confidentiality if a judge orders APS to produce records. (This is uncommon)</a:t>
            </a:r>
          </a:p>
          <a:p>
            <a:endParaRPr lang="en-US" dirty="0"/>
          </a:p>
        </p:txBody>
      </p:sp>
      <p:sp>
        <p:nvSpPr>
          <p:cNvPr id="4" name="Footer Placeholder 3">
            <a:extLst>
              <a:ext uri="{FF2B5EF4-FFF2-40B4-BE49-F238E27FC236}">
                <a16:creationId xmlns="" xmlns:a16="http://schemas.microsoft.com/office/drawing/2014/main" id="{796E36C0-8239-4D84-8177-E88B215C6DD1}"/>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 xmlns:a16="http://schemas.microsoft.com/office/drawing/2014/main" id="{CA31D140-E3CC-4DA6-AE6B-3B2E46910490}"/>
              </a:ext>
            </a:extLst>
          </p:cNvPr>
          <p:cNvSpPr>
            <a:spLocks noGrp="1"/>
          </p:cNvSpPr>
          <p:nvPr>
            <p:ph type="sldNum" sz="quarter" idx="12"/>
          </p:nvPr>
        </p:nvSpPr>
        <p:spPr/>
        <p:txBody>
          <a:bodyPr/>
          <a:lstStyle/>
          <a:p>
            <a:fld id="{5FD82BC9-63B1-475F-82C3-3D3DE5316FF5}" type="slidenum">
              <a:rPr lang="en-US" smtClean="0"/>
              <a:t>36</a:t>
            </a:fld>
            <a:endParaRPr lang="en-US" dirty="0"/>
          </a:p>
        </p:txBody>
      </p:sp>
    </p:spTree>
    <p:extLst>
      <p:ext uri="{BB962C8B-B14F-4D97-AF65-F5344CB8AC3E}">
        <p14:creationId xmlns:p14="http://schemas.microsoft.com/office/powerpoint/2010/main" val="8896607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FA21C7F-1058-4E35-B0E1-3DFF10A6E6FA}"/>
              </a:ext>
            </a:extLst>
          </p:cNvPr>
          <p:cNvSpPr>
            <a:spLocks noGrp="1"/>
          </p:cNvSpPr>
          <p:nvPr>
            <p:ph type="title"/>
          </p:nvPr>
        </p:nvSpPr>
        <p:spPr>
          <a:solidFill>
            <a:schemeClr val="accent1">
              <a:lumMod val="75000"/>
            </a:schemeClr>
          </a:solidFill>
        </p:spPr>
        <p:txBody>
          <a:bodyPr>
            <a:normAutofit/>
          </a:bodyPr>
          <a:lstStyle/>
          <a:p>
            <a:pPr algn="l"/>
            <a:r>
              <a:rPr lang="en-US" sz="3600" dirty="0">
                <a:solidFill>
                  <a:schemeClr val="bg1"/>
                </a:solidFill>
              </a:rPr>
              <a:t>WHAT WILL I BE ASKED?</a:t>
            </a:r>
            <a:endParaRPr lang="en-US" sz="36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CB848630-F475-4E74-9F23-B1DA9E49D9AD}"/>
              </a:ext>
            </a:extLst>
          </p:cNvPr>
          <p:cNvSpPr>
            <a:spLocks noGrp="1"/>
          </p:cNvSpPr>
          <p:nvPr>
            <p:ph idx="1"/>
          </p:nvPr>
        </p:nvSpPr>
        <p:spPr>
          <a:solidFill>
            <a:schemeClr val="bg1"/>
          </a:solidFill>
        </p:spPr>
        <p:txBody>
          <a:bodyPr>
            <a:normAutofit/>
          </a:bodyPr>
          <a:lstStyle/>
          <a:p>
            <a:pPr marL="0" indent="0" defTabSz="457200">
              <a:spcBef>
                <a:spcPts val="0"/>
              </a:spcBef>
              <a:buNone/>
            </a:pPr>
            <a:r>
              <a:rPr lang="en-US" sz="2200" dirty="0">
                <a:latin typeface="Times New Roman" panose="02020603050405020304" pitchFamily="18" charset="0"/>
                <a:cs typeface="Times New Roman" panose="02020603050405020304" pitchFamily="18" charset="0"/>
              </a:rPr>
              <a:t>When you call APS Central Intake, you may be asked: </a:t>
            </a:r>
          </a:p>
          <a:p>
            <a:pPr marL="0" indent="-457200" defTabSz="457200">
              <a:spcBef>
                <a:spcPts val="0"/>
              </a:spcBef>
            </a:pPr>
            <a:endParaRPr lang="en-US" sz="2200" dirty="0">
              <a:latin typeface="Times New Roman" panose="02020603050405020304" pitchFamily="18" charset="0"/>
              <a:cs typeface="Times New Roman" panose="02020603050405020304" pitchFamily="18" charset="0"/>
            </a:endParaRPr>
          </a:p>
          <a:p>
            <a:pPr marL="0" lvl="1" indent="-457200" defTabSz="457200">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Why you think the adult may be dependent or incapacitated?</a:t>
            </a:r>
          </a:p>
          <a:p>
            <a:pPr marL="857250" lvl="3" indent="-457200" defTabSz="457200">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What you heard, observed, or know that shows 	the adult is dependent or incapacitated?</a:t>
            </a:r>
          </a:p>
          <a:p>
            <a:pPr marL="0" lvl="1" indent="-457200" defTabSz="457200">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Why you suspect abuse, neglect, or exploitation?</a:t>
            </a:r>
          </a:p>
          <a:p>
            <a:pPr marL="857250" lvl="3" indent="-457200" defTabSz="457200">
              <a:spcBef>
                <a:spcPts val="0"/>
              </a:spcBef>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What you heard, observed, or know that causes you to suspect abuse, neglect, or exploitation</a:t>
            </a:r>
          </a:p>
          <a:p>
            <a:endParaRPr lang="en-US" dirty="0"/>
          </a:p>
        </p:txBody>
      </p:sp>
      <p:sp>
        <p:nvSpPr>
          <p:cNvPr id="4" name="Footer Placeholder 3">
            <a:extLst>
              <a:ext uri="{FF2B5EF4-FFF2-40B4-BE49-F238E27FC236}">
                <a16:creationId xmlns="" xmlns:a16="http://schemas.microsoft.com/office/drawing/2014/main" id="{C7244069-E89D-4A91-8982-1C1AABC0BC07}"/>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 xmlns:a16="http://schemas.microsoft.com/office/drawing/2014/main" id="{E371BEA8-1D61-4481-9866-FBEAB72E7402}"/>
              </a:ext>
            </a:extLst>
          </p:cNvPr>
          <p:cNvSpPr>
            <a:spLocks noGrp="1"/>
          </p:cNvSpPr>
          <p:nvPr>
            <p:ph type="sldNum" sz="quarter" idx="12"/>
          </p:nvPr>
        </p:nvSpPr>
        <p:spPr/>
        <p:txBody>
          <a:bodyPr/>
          <a:lstStyle/>
          <a:p>
            <a:fld id="{5FD82BC9-63B1-475F-82C3-3D3DE5316FF5}" type="slidenum">
              <a:rPr lang="en-US" smtClean="0"/>
              <a:t>37</a:t>
            </a:fld>
            <a:endParaRPr lang="en-US" dirty="0"/>
          </a:p>
        </p:txBody>
      </p:sp>
    </p:spTree>
    <p:extLst>
      <p:ext uri="{BB962C8B-B14F-4D97-AF65-F5344CB8AC3E}">
        <p14:creationId xmlns:p14="http://schemas.microsoft.com/office/powerpoint/2010/main" val="8217775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9D661B3-6E84-4D2E-AA30-7ED43A9C6E4C}"/>
              </a:ext>
            </a:extLst>
          </p:cNvPr>
          <p:cNvSpPr>
            <a:spLocks noGrp="1"/>
          </p:cNvSpPr>
          <p:nvPr>
            <p:ph type="title"/>
          </p:nvPr>
        </p:nvSpPr>
        <p:spPr>
          <a:solidFill>
            <a:schemeClr val="accent1">
              <a:lumMod val="75000"/>
            </a:schemeClr>
          </a:solidFill>
        </p:spPr>
        <p:txBody>
          <a:bodyPr>
            <a:normAutofit/>
          </a:bodyPr>
          <a:lstStyle/>
          <a:p>
            <a:pPr algn="l"/>
            <a:r>
              <a:rPr lang="en-US" sz="3600" dirty="0">
                <a:solidFill>
                  <a:schemeClr val="bg1"/>
                </a:solidFill>
                <a:latin typeface="+mn-lt"/>
                <a:cs typeface="Times New Roman" panose="02020603050405020304" pitchFamily="18" charset="0"/>
              </a:rPr>
              <a:t>WHAT WILL BE INCLUDED IN THE REPORT?</a:t>
            </a:r>
          </a:p>
        </p:txBody>
      </p:sp>
      <p:sp>
        <p:nvSpPr>
          <p:cNvPr id="3" name="Content Placeholder 2">
            <a:extLst>
              <a:ext uri="{FF2B5EF4-FFF2-40B4-BE49-F238E27FC236}">
                <a16:creationId xmlns="" xmlns:a16="http://schemas.microsoft.com/office/drawing/2014/main" id="{38C5D493-4C6E-489A-961C-5F80637607D9}"/>
              </a:ext>
            </a:extLst>
          </p:cNvPr>
          <p:cNvSpPr>
            <a:spLocks noGrp="1"/>
          </p:cNvSpPr>
          <p:nvPr>
            <p:ph idx="1"/>
          </p:nvPr>
        </p:nvSpPr>
        <p:spPr>
          <a:solidFill>
            <a:schemeClr val="bg1"/>
          </a:solidFill>
        </p:spPr>
        <p:txBody>
          <a:bodyPr>
            <a:normAutofit fontScale="92500"/>
          </a:bodyPr>
          <a:lstStyle/>
          <a:p>
            <a:pPr marL="0" indent="-457200" defTabSz="457200">
              <a:spcBef>
                <a:spcPts val="0"/>
              </a:spcBef>
              <a:buNone/>
            </a:pPr>
            <a:r>
              <a:rPr lang="en-US" dirty="0"/>
              <a:t>Your report must contain:</a:t>
            </a:r>
          </a:p>
          <a:p>
            <a:pPr marL="0" indent="-457200" defTabSz="457200">
              <a:spcBef>
                <a:spcPts val="0"/>
              </a:spcBef>
            </a:pPr>
            <a:endParaRPr lang="en-US" sz="1000" dirty="0"/>
          </a:p>
          <a:p>
            <a:pPr marL="0" indent="-457200" defTabSz="457200">
              <a:spcBef>
                <a:spcPts val="0"/>
              </a:spcBef>
            </a:pPr>
            <a:endParaRPr lang="en-US" sz="1000" dirty="0"/>
          </a:p>
          <a:p>
            <a:pPr marL="0" indent="-457200" defTabSz="457200">
              <a:spcBef>
                <a:spcPts val="0"/>
              </a:spcBef>
            </a:pPr>
            <a:endParaRPr lang="en-US" sz="1000" dirty="0"/>
          </a:p>
          <a:p>
            <a:pPr marL="0" lvl="2" indent="-457200" defTabSz="457200">
              <a:spcBef>
                <a:spcPts val="0"/>
              </a:spcBef>
              <a:buFont typeface="Wingdings" panose="05000000000000000000" pitchFamily="2" charset="2"/>
              <a:buChar char="Ø"/>
            </a:pPr>
            <a:r>
              <a:rPr lang="en-US" sz="2800" dirty="0"/>
              <a:t>The adult’s name and address (if you know).</a:t>
            </a:r>
          </a:p>
          <a:p>
            <a:pPr marL="0" lvl="2" indent="-457200" defTabSz="457200">
              <a:spcBef>
                <a:spcPts val="0"/>
              </a:spcBef>
              <a:buFont typeface="Wingdings" panose="05000000000000000000" pitchFamily="2" charset="2"/>
              <a:buChar char="Ø"/>
            </a:pPr>
            <a:endParaRPr lang="en-US" sz="1000" dirty="0"/>
          </a:p>
          <a:p>
            <a:pPr marL="0" lvl="2" indent="-457200" defTabSz="457200">
              <a:spcBef>
                <a:spcPts val="0"/>
              </a:spcBef>
              <a:buFont typeface="Wingdings" panose="05000000000000000000" pitchFamily="2" charset="2"/>
              <a:buChar char="Ø"/>
            </a:pPr>
            <a:r>
              <a:rPr lang="en-US" sz="2800" dirty="0"/>
              <a:t>Whatever information you have about the nature and 	extent of the suspect abuse, neglect, or exploitation.</a:t>
            </a:r>
          </a:p>
          <a:p>
            <a:pPr marL="0" lvl="2" indent="-457200" defTabSz="457200">
              <a:spcBef>
                <a:spcPts val="0"/>
              </a:spcBef>
              <a:buFont typeface="Wingdings" panose="05000000000000000000" pitchFamily="2" charset="2"/>
              <a:buChar char="Ø"/>
            </a:pPr>
            <a:endParaRPr lang="en-US" sz="1100" dirty="0"/>
          </a:p>
          <a:p>
            <a:pPr marL="0" lvl="2" indent="-457200" defTabSz="457200">
              <a:spcBef>
                <a:spcPts val="0"/>
              </a:spcBef>
              <a:buFont typeface="Wingdings" panose="05000000000000000000" pitchFamily="2" charset="2"/>
              <a:buChar char="Ø"/>
            </a:pPr>
            <a:r>
              <a:rPr lang="en-US" sz="2800" dirty="0"/>
              <a:t>The source of the report. </a:t>
            </a:r>
          </a:p>
          <a:p>
            <a:pPr marL="0" lvl="2" indent="-457200" defTabSz="457200">
              <a:spcBef>
                <a:spcPts val="0"/>
              </a:spcBef>
              <a:buFont typeface="Wingdings" panose="05000000000000000000" pitchFamily="2" charset="2"/>
              <a:buChar char="Ø"/>
            </a:pPr>
            <a:endParaRPr lang="en-US" sz="1100" dirty="0"/>
          </a:p>
          <a:p>
            <a:pPr marL="0" lvl="2" indent="-457200" defTabSz="457200">
              <a:spcBef>
                <a:spcPts val="0"/>
              </a:spcBef>
              <a:buFont typeface="Wingdings" panose="05000000000000000000" pitchFamily="2" charset="2"/>
              <a:buChar char="Ø"/>
            </a:pPr>
            <a:r>
              <a:rPr lang="en-US" sz="2800" dirty="0"/>
              <a:t>Your name, occupation, and contact information. </a:t>
            </a:r>
          </a:p>
          <a:p>
            <a:pPr marL="0" lvl="2" indent="-457200" defTabSz="457200">
              <a:spcBef>
                <a:spcPts val="0"/>
              </a:spcBef>
              <a:buFont typeface="Wingdings" panose="05000000000000000000" pitchFamily="2" charset="2"/>
              <a:buChar char="Ø"/>
            </a:pPr>
            <a:endParaRPr lang="en-US" sz="1100" dirty="0"/>
          </a:p>
          <a:p>
            <a:pPr marL="0" lvl="2" indent="-457200" defTabSz="457200">
              <a:spcBef>
                <a:spcPts val="0"/>
              </a:spcBef>
              <a:buFont typeface="Wingdings" panose="05000000000000000000" pitchFamily="2" charset="2"/>
              <a:buChar char="Ø"/>
            </a:pPr>
            <a:r>
              <a:rPr lang="en-US" sz="2800" dirty="0"/>
              <a:t>Any other information that you think may be helpful.</a:t>
            </a:r>
          </a:p>
          <a:p>
            <a:endParaRPr lang="en-US" dirty="0"/>
          </a:p>
        </p:txBody>
      </p:sp>
      <p:sp>
        <p:nvSpPr>
          <p:cNvPr id="4" name="Footer Placeholder 3">
            <a:extLst>
              <a:ext uri="{FF2B5EF4-FFF2-40B4-BE49-F238E27FC236}">
                <a16:creationId xmlns="" xmlns:a16="http://schemas.microsoft.com/office/drawing/2014/main" id="{032F6EB4-FF9D-450F-B937-968B2C1D1975}"/>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 xmlns:a16="http://schemas.microsoft.com/office/drawing/2014/main" id="{C4A3DD94-C831-43C4-9397-9516B7E53008}"/>
              </a:ext>
            </a:extLst>
          </p:cNvPr>
          <p:cNvSpPr>
            <a:spLocks noGrp="1"/>
          </p:cNvSpPr>
          <p:nvPr>
            <p:ph type="sldNum" sz="quarter" idx="12"/>
          </p:nvPr>
        </p:nvSpPr>
        <p:spPr/>
        <p:txBody>
          <a:bodyPr/>
          <a:lstStyle/>
          <a:p>
            <a:fld id="{5FD82BC9-63B1-475F-82C3-3D3DE5316FF5}" type="slidenum">
              <a:rPr lang="en-US" smtClean="0"/>
              <a:t>38</a:t>
            </a:fld>
            <a:endParaRPr lang="en-US" dirty="0"/>
          </a:p>
        </p:txBody>
      </p:sp>
    </p:spTree>
    <p:extLst>
      <p:ext uri="{BB962C8B-B14F-4D97-AF65-F5344CB8AC3E}">
        <p14:creationId xmlns:p14="http://schemas.microsoft.com/office/powerpoint/2010/main" val="22889480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F785CB1-28DE-488C-82BB-6DD1F0E2EF13}"/>
              </a:ext>
            </a:extLst>
          </p:cNvPr>
          <p:cNvSpPr>
            <a:spLocks noGrp="1"/>
          </p:cNvSpPr>
          <p:nvPr>
            <p:ph type="title"/>
          </p:nvPr>
        </p:nvSpPr>
        <p:spPr>
          <a:solidFill>
            <a:schemeClr val="accent1">
              <a:lumMod val="75000"/>
            </a:schemeClr>
          </a:solidFill>
        </p:spPr>
        <p:txBody>
          <a:bodyPr>
            <a:normAutofit fontScale="90000"/>
          </a:bodyPr>
          <a:lstStyle/>
          <a:p>
            <a:r>
              <a:rPr lang="en-US" dirty="0"/>
              <a:t/>
            </a:r>
            <a:br>
              <a:rPr lang="en-US" dirty="0"/>
            </a:br>
            <a:r>
              <a:rPr lang="en-US" sz="4000" dirty="0">
                <a:solidFill>
                  <a:schemeClr val="bg1"/>
                </a:solidFill>
                <a:latin typeface="+mn-lt"/>
                <a:cs typeface="Times New Roman" panose="02020603050405020304" pitchFamily="18" charset="0"/>
              </a:rPr>
              <a:t>WHAT WILL BE INCLUDED IN THE REPORT?</a:t>
            </a:r>
            <a:r>
              <a:rPr lang="en-US" sz="4000" dirty="0">
                <a:solidFill>
                  <a:schemeClr val="bg1"/>
                </a:solidFill>
                <a:latin typeface="Times New Roman" panose="02020603050405020304" pitchFamily="18" charset="0"/>
                <a:cs typeface="Times New Roman" panose="02020603050405020304" pitchFamily="18" charset="0"/>
              </a:rPr>
              <a:t/>
            </a:r>
            <a:br>
              <a:rPr lang="en-US" sz="4000" dirty="0">
                <a:solidFill>
                  <a:schemeClr val="bg1"/>
                </a:solidFill>
                <a:latin typeface="Times New Roman" panose="02020603050405020304" pitchFamily="18" charset="0"/>
                <a:cs typeface="Times New Roman" panose="02020603050405020304" pitchFamily="18" charset="0"/>
              </a:rPr>
            </a:br>
            <a:endParaRPr lang="en-US" sz="40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B3C5DB37-EF1B-43BC-953D-D99C9EBC4C62}"/>
              </a:ext>
            </a:extLst>
          </p:cNvPr>
          <p:cNvSpPr>
            <a:spLocks noGrp="1"/>
          </p:cNvSpPr>
          <p:nvPr>
            <p:ph idx="1"/>
          </p:nvPr>
        </p:nvSpPr>
        <p:spPr>
          <a:xfrm>
            <a:off x="457200" y="1981200"/>
            <a:ext cx="8229600" cy="4144963"/>
          </a:xfrm>
          <a:solidFill>
            <a:schemeClr val="bg1"/>
          </a:solidFill>
        </p:spPr>
        <p:txBody>
          <a:bodyPr/>
          <a:lstStyle/>
          <a:p>
            <a:r>
              <a:rPr lang="en-US" sz="2800" dirty="0"/>
              <a:t>Other information might include:</a:t>
            </a:r>
          </a:p>
          <a:p>
            <a:pPr lvl="1"/>
            <a:r>
              <a:rPr lang="en-US" dirty="0"/>
              <a:t>Any medical condition or health problems.</a:t>
            </a:r>
          </a:p>
          <a:p>
            <a:pPr lvl="1"/>
            <a:r>
              <a:rPr lang="en-US" dirty="0"/>
              <a:t>Is the person dependent on others and how?</a:t>
            </a:r>
          </a:p>
          <a:p>
            <a:pPr lvl="1"/>
            <a:r>
              <a:rPr lang="en-US" dirty="0"/>
              <a:t>Any concerns for the safety of the home?</a:t>
            </a:r>
          </a:p>
          <a:p>
            <a:pPr lvl="1"/>
            <a:r>
              <a:rPr lang="en-US" dirty="0"/>
              <a:t>Is there anyone providing supports or help?</a:t>
            </a:r>
          </a:p>
          <a:p>
            <a:pPr lvl="1"/>
            <a:r>
              <a:rPr lang="en-US" dirty="0"/>
              <a:t>The last time you had contact with the person.</a:t>
            </a:r>
          </a:p>
          <a:p>
            <a:endParaRPr lang="en-US" dirty="0"/>
          </a:p>
        </p:txBody>
      </p:sp>
      <p:sp>
        <p:nvSpPr>
          <p:cNvPr id="4" name="Footer Placeholder 3">
            <a:extLst>
              <a:ext uri="{FF2B5EF4-FFF2-40B4-BE49-F238E27FC236}">
                <a16:creationId xmlns="" xmlns:a16="http://schemas.microsoft.com/office/drawing/2014/main" id="{C7707402-DCC6-437E-9BEA-081E272BEEC3}"/>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 xmlns:a16="http://schemas.microsoft.com/office/drawing/2014/main" id="{BBA059DA-37CD-441E-80A0-4BA46E54E7C5}"/>
              </a:ext>
            </a:extLst>
          </p:cNvPr>
          <p:cNvSpPr>
            <a:spLocks noGrp="1"/>
          </p:cNvSpPr>
          <p:nvPr>
            <p:ph type="sldNum" sz="quarter" idx="12"/>
          </p:nvPr>
        </p:nvSpPr>
        <p:spPr/>
        <p:txBody>
          <a:bodyPr/>
          <a:lstStyle/>
          <a:p>
            <a:fld id="{5FD82BC9-63B1-475F-82C3-3D3DE5316FF5}" type="slidenum">
              <a:rPr lang="en-US" smtClean="0"/>
              <a:t>39</a:t>
            </a:fld>
            <a:endParaRPr lang="en-US" dirty="0"/>
          </a:p>
        </p:txBody>
      </p:sp>
    </p:spTree>
    <p:extLst>
      <p:ext uri="{BB962C8B-B14F-4D97-AF65-F5344CB8AC3E}">
        <p14:creationId xmlns:p14="http://schemas.microsoft.com/office/powerpoint/2010/main" val="2374708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446351D-F6F8-4BDB-9AB8-5240F8ECBDD2}"/>
              </a:ext>
            </a:extLst>
          </p:cNvPr>
          <p:cNvSpPr>
            <a:spLocks noGrp="1"/>
          </p:cNvSpPr>
          <p:nvPr>
            <p:ph type="title"/>
          </p:nvPr>
        </p:nvSpPr>
        <p:spPr>
          <a:solidFill>
            <a:schemeClr val="accent1">
              <a:lumMod val="75000"/>
            </a:schemeClr>
          </a:solidFill>
        </p:spPr>
        <p:txBody>
          <a:bodyPr>
            <a:normAutofit/>
          </a:bodyPr>
          <a:lstStyle/>
          <a:p>
            <a:pPr algn="l"/>
            <a:r>
              <a:rPr lang="en-US" sz="4000" dirty="0">
                <a:solidFill>
                  <a:schemeClr val="bg1"/>
                </a:solidFill>
                <a:latin typeface="+mn-lt"/>
                <a:cs typeface="Times New Roman" panose="02020603050405020304" pitchFamily="18" charset="0"/>
              </a:rPr>
              <a:t>OBJECTIVES</a:t>
            </a:r>
          </a:p>
        </p:txBody>
      </p:sp>
      <p:sp>
        <p:nvSpPr>
          <p:cNvPr id="3" name="Content Placeholder 2">
            <a:extLst>
              <a:ext uri="{FF2B5EF4-FFF2-40B4-BE49-F238E27FC236}">
                <a16:creationId xmlns="" xmlns:a16="http://schemas.microsoft.com/office/drawing/2014/main" id="{B7BEA87E-1AC9-4DE1-AE35-673A4CF6EF66}"/>
              </a:ext>
            </a:extLst>
          </p:cNvPr>
          <p:cNvSpPr>
            <a:spLocks noGrp="1"/>
          </p:cNvSpPr>
          <p:nvPr>
            <p:ph idx="1"/>
          </p:nvPr>
        </p:nvSpPr>
        <p:spPr/>
        <p:txBody>
          <a:bodyPr>
            <a:normAutofit fontScale="92500" lnSpcReduction="10000"/>
          </a:bodyPr>
          <a:lstStyle/>
          <a:p>
            <a:pPr marL="0" indent="-457200" defTabSz="457200">
              <a:spcBef>
                <a:spcPts val="0"/>
              </a:spcBef>
              <a:buNone/>
            </a:pPr>
            <a:r>
              <a:rPr lang="en-US" sz="2800" dirty="0">
                <a:ea typeface="Verdana" panose="020B0604030504040204" pitchFamily="34" charset="0"/>
              </a:rPr>
              <a:t>Participants will:</a:t>
            </a:r>
          </a:p>
          <a:p>
            <a:pPr marL="0" indent="-457200" defTabSz="457200">
              <a:spcBef>
                <a:spcPts val="0"/>
              </a:spcBef>
            </a:pPr>
            <a:endParaRPr lang="en-US" sz="2800" dirty="0">
              <a:ea typeface="Verdana" panose="020B0604030504040204" pitchFamily="34" charset="0"/>
            </a:endParaRPr>
          </a:p>
          <a:p>
            <a:pPr marL="0" lvl="1" indent="-457200" defTabSz="457200">
              <a:spcBef>
                <a:spcPts val="0"/>
              </a:spcBef>
              <a:buFont typeface="Wingdings" panose="05000000000000000000" pitchFamily="2" charset="2"/>
              <a:buChar char="Ø"/>
            </a:pPr>
            <a:r>
              <a:rPr lang="en-US" dirty="0">
                <a:ea typeface="Verdana" panose="020B0604030504040204" pitchFamily="34" charset="0"/>
              </a:rPr>
              <a:t>Understand their legal obligation to report abuse, neglect, and exploitation of incapacitated and dependent adults.</a:t>
            </a:r>
          </a:p>
          <a:p>
            <a:pPr marL="0" lvl="1" indent="-457200" defTabSz="457200">
              <a:spcBef>
                <a:spcPts val="0"/>
              </a:spcBef>
              <a:buFont typeface="Wingdings" panose="05000000000000000000" pitchFamily="2" charset="2"/>
              <a:buChar char="Ø"/>
            </a:pPr>
            <a:r>
              <a:rPr lang="en-US" dirty="0">
                <a:ea typeface="Verdana" panose="020B0604030504040204" pitchFamily="34" charset="0"/>
              </a:rPr>
              <a:t>Identify the prevalence and scope of abuse, neglect, or exploitation of dependent or incapacitated adults in 	Maine. </a:t>
            </a:r>
          </a:p>
          <a:p>
            <a:pPr marL="0" lvl="1" indent="-457200" defTabSz="457200">
              <a:spcBef>
                <a:spcPts val="0"/>
              </a:spcBef>
              <a:buFont typeface="Wingdings" panose="05000000000000000000" pitchFamily="2" charset="2"/>
              <a:buChar char="Ø"/>
            </a:pPr>
            <a:r>
              <a:rPr lang="en-US" dirty="0">
                <a:ea typeface="Verdana" panose="020B0604030504040204" pitchFamily="34" charset="0"/>
              </a:rPr>
              <a:t>Understand the dynamics and the impact on individual victims and families. </a:t>
            </a:r>
          </a:p>
          <a:p>
            <a:pPr marL="0" lvl="1" indent="-457200" defTabSz="457200">
              <a:spcBef>
                <a:spcPts val="0"/>
              </a:spcBef>
              <a:buFont typeface="Wingdings" panose="05000000000000000000" pitchFamily="2" charset="2"/>
              <a:buChar char="Ø"/>
            </a:pPr>
            <a:r>
              <a:rPr lang="en-US" dirty="0">
                <a:ea typeface="Verdana" panose="020B0604030504040204" pitchFamily="34" charset="0"/>
              </a:rPr>
              <a:t>Describe what steps to follow in the case of suspected 	abuse, neglect, or exploitation.  </a:t>
            </a:r>
            <a:endParaRPr lang="en-US" dirty="0"/>
          </a:p>
          <a:p>
            <a:endParaRPr lang="en-US" dirty="0"/>
          </a:p>
        </p:txBody>
      </p:sp>
      <p:sp>
        <p:nvSpPr>
          <p:cNvPr id="4" name="Footer Placeholder 3">
            <a:extLst>
              <a:ext uri="{FF2B5EF4-FFF2-40B4-BE49-F238E27FC236}">
                <a16:creationId xmlns="" xmlns:a16="http://schemas.microsoft.com/office/drawing/2014/main" id="{CCEA5C9B-C6DB-4F1B-B067-C519AE445651}"/>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 xmlns:a16="http://schemas.microsoft.com/office/drawing/2014/main" id="{1C59B205-52EF-455D-82FD-4A8F9EF9F8E5}"/>
              </a:ext>
            </a:extLst>
          </p:cNvPr>
          <p:cNvSpPr>
            <a:spLocks noGrp="1"/>
          </p:cNvSpPr>
          <p:nvPr>
            <p:ph type="sldNum" sz="quarter" idx="12"/>
          </p:nvPr>
        </p:nvSpPr>
        <p:spPr/>
        <p:txBody>
          <a:bodyPr/>
          <a:lstStyle/>
          <a:p>
            <a:fld id="{5FD82BC9-63B1-475F-82C3-3D3DE5316FF5}" type="slidenum">
              <a:rPr lang="en-US" smtClean="0"/>
              <a:t>4</a:t>
            </a:fld>
            <a:endParaRPr lang="en-US" dirty="0"/>
          </a:p>
        </p:txBody>
      </p:sp>
    </p:spTree>
    <p:extLst>
      <p:ext uri="{BB962C8B-B14F-4D97-AF65-F5344CB8AC3E}">
        <p14:creationId xmlns:p14="http://schemas.microsoft.com/office/powerpoint/2010/main" val="22537901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AB65015-1945-4FA0-A48D-AE5210179535}"/>
              </a:ext>
            </a:extLst>
          </p:cNvPr>
          <p:cNvSpPr>
            <a:spLocks noGrp="1"/>
          </p:cNvSpPr>
          <p:nvPr>
            <p:ph type="title"/>
          </p:nvPr>
        </p:nvSpPr>
        <p:spPr>
          <a:solidFill>
            <a:schemeClr val="accent1">
              <a:lumMod val="75000"/>
            </a:schemeClr>
          </a:solidFill>
        </p:spPr>
        <p:txBody>
          <a:bodyPr>
            <a:normAutofit fontScale="90000"/>
          </a:bodyPr>
          <a:lstStyle/>
          <a:p>
            <a:pPr algn="l"/>
            <a:r>
              <a:rPr lang="en-US" dirty="0"/>
              <a:t/>
            </a:r>
            <a:br>
              <a:rPr lang="en-US" dirty="0"/>
            </a:br>
            <a:r>
              <a:rPr lang="en-US" sz="4000" dirty="0">
                <a:solidFill>
                  <a:schemeClr val="bg1"/>
                </a:solidFill>
                <a:latin typeface="+mn-lt"/>
                <a:cs typeface="Times New Roman" panose="02020603050405020304" pitchFamily="18" charset="0"/>
              </a:rPr>
              <a:t>WHAT HAPPENS NEXT?</a:t>
            </a:r>
            <a:r>
              <a:rPr lang="en-US" sz="4000" dirty="0">
                <a:solidFill>
                  <a:schemeClr val="bg1"/>
                </a:solidFill>
                <a:latin typeface="Times New Roman" panose="02020603050405020304" pitchFamily="18" charset="0"/>
                <a:cs typeface="Times New Roman" panose="02020603050405020304" pitchFamily="18" charset="0"/>
              </a:rPr>
              <a:t/>
            </a:r>
            <a:br>
              <a:rPr lang="en-US" sz="4000" dirty="0">
                <a:solidFill>
                  <a:schemeClr val="bg1"/>
                </a:solidFill>
                <a:latin typeface="Times New Roman" panose="02020603050405020304" pitchFamily="18" charset="0"/>
                <a:cs typeface="Times New Roman" panose="02020603050405020304" pitchFamily="18" charset="0"/>
              </a:rPr>
            </a:br>
            <a:endParaRPr lang="en-US" sz="40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01619636-8BD6-4450-88B9-605F3AF95110}"/>
              </a:ext>
            </a:extLst>
          </p:cNvPr>
          <p:cNvSpPr>
            <a:spLocks noGrp="1"/>
          </p:cNvSpPr>
          <p:nvPr>
            <p:ph idx="1"/>
          </p:nvPr>
        </p:nvSpPr>
        <p:spPr>
          <a:solidFill>
            <a:schemeClr val="bg1"/>
          </a:solidFill>
        </p:spPr>
        <p:txBody>
          <a:bodyPr>
            <a:normAutofit fontScale="92500" lnSpcReduction="20000"/>
          </a:bodyPr>
          <a:lstStyle/>
          <a:p>
            <a:pPr marL="0" indent="-457200" defTabSz="457200">
              <a:spcBef>
                <a:spcPts val="0"/>
              </a:spcBef>
              <a:buNone/>
            </a:pPr>
            <a:r>
              <a:rPr lang="en-US" sz="2400" dirty="0"/>
              <a:t>After you make a report of abuse, neglect, or exploitation of an incapacitated or dependent adult to APS Central Intake: </a:t>
            </a:r>
          </a:p>
          <a:p>
            <a:pPr marL="0" indent="-457200" defTabSz="457200">
              <a:spcBef>
                <a:spcPts val="0"/>
              </a:spcBef>
            </a:pPr>
            <a:endParaRPr lang="en-US" sz="2400" dirty="0"/>
          </a:p>
          <a:p>
            <a:pPr marL="0" lvl="1" indent="-457200" defTabSz="457200">
              <a:spcBef>
                <a:spcPts val="0"/>
              </a:spcBef>
              <a:buFont typeface="Wingdings" panose="05000000000000000000" pitchFamily="2" charset="2"/>
              <a:buChar char="Ø"/>
            </a:pPr>
            <a:r>
              <a:rPr lang="en-US" dirty="0"/>
              <a:t>It is sent to a District Office supervisor for review and 	determination regarding the assignment.</a:t>
            </a:r>
          </a:p>
          <a:p>
            <a:pPr marL="0" lvl="1" indent="-457200" defTabSz="457200">
              <a:spcBef>
                <a:spcPts val="0"/>
              </a:spcBef>
              <a:buNone/>
            </a:pPr>
            <a:endParaRPr lang="en-US" dirty="0"/>
          </a:p>
          <a:p>
            <a:pPr marL="0" lvl="1" indent="-457200" defTabSz="457200">
              <a:spcBef>
                <a:spcPts val="0"/>
              </a:spcBef>
              <a:buFont typeface="Wingdings" panose="05000000000000000000" pitchFamily="2" charset="2"/>
              <a:buChar char="Ø"/>
            </a:pPr>
            <a:r>
              <a:rPr lang="en-US" dirty="0"/>
              <a:t>APS investigates. </a:t>
            </a:r>
          </a:p>
          <a:p>
            <a:pPr marL="0" lvl="1" indent="-457200" defTabSz="457200">
              <a:spcBef>
                <a:spcPts val="0"/>
              </a:spcBef>
              <a:buNone/>
            </a:pPr>
            <a:endParaRPr lang="en-US" dirty="0"/>
          </a:p>
          <a:p>
            <a:pPr marL="0" lvl="1" indent="-457200" defTabSz="457200">
              <a:spcBef>
                <a:spcPts val="0"/>
              </a:spcBef>
              <a:buFont typeface="Wingdings" panose="05000000000000000000" pitchFamily="2" charset="2"/>
              <a:buChar char="Ø"/>
            </a:pPr>
            <a:r>
              <a:rPr lang="en-US" dirty="0"/>
              <a:t>Services are arranged to keep the adult safe and allow 	as much 	personal freedom as possible. </a:t>
            </a:r>
          </a:p>
          <a:p>
            <a:pPr marL="0" lvl="1" indent="-457200" defTabSz="457200">
              <a:spcBef>
                <a:spcPts val="0"/>
              </a:spcBef>
              <a:buNone/>
            </a:pPr>
            <a:endParaRPr lang="en-US" dirty="0"/>
          </a:p>
          <a:p>
            <a:pPr marL="0" lvl="1" indent="-457200" defTabSz="457200">
              <a:spcBef>
                <a:spcPts val="0"/>
              </a:spcBef>
              <a:buFont typeface="Wingdings" panose="05000000000000000000" pitchFamily="2" charset="2"/>
              <a:buChar char="Ø"/>
            </a:pPr>
            <a:r>
              <a:rPr lang="en-US" dirty="0"/>
              <a:t>Reports are forwarded to the appropriate District 	Attorney’s Office/law enforcement.</a:t>
            </a:r>
          </a:p>
        </p:txBody>
      </p:sp>
      <p:sp>
        <p:nvSpPr>
          <p:cNvPr id="4" name="Footer Placeholder 3">
            <a:extLst>
              <a:ext uri="{FF2B5EF4-FFF2-40B4-BE49-F238E27FC236}">
                <a16:creationId xmlns="" xmlns:a16="http://schemas.microsoft.com/office/drawing/2014/main" id="{91F25BCD-1F31-4B78-A1F8-3562848B59A3}"/>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 xmlns:a16="http://schemas.microsoft.com/office/drawing/2014/main" id="{C359C6F7-A425-420B-800A-49AD88B61760}"/>
              </a:ext>
            </a:extLst>
          </p:cNvPr>
          <p:cNvSpPr>
            <a:spLocks noGrp="1"/>
          </p:cNvSpPr>
          <p:nvPr>
            <p:ph type="sldNum" sz="quarter" idx="12"/>
          </p:nvPr>
        </p:nvSpPr>
        <p:spPr/>
        <p:txBody>
          <a:bodyPr/>
          <a:lstStyle/>
          <a:p>
            <a:fld id="{5FD82BC9-63B1-475F-82C3-3D3DE5316FF5}" type="slidenum">
              <a:rPr lang="en-US" smtClean="0"/>
              <a:t>40</a:t>
            </a:fld>
            <a:endParaRPr lang="en-US" dirty="0"/>
          </a:p>
        </p:txBody>
      </p:sp>
    </p:spTree>
    <p:extLst>
      <p:ext uri="{BB962C8B-B14F-4D97-AF65-F5344CB8AC3E}">
        <p14:creationId xmlns:p14="http://schemas.microsoft.com/office/powerpoint/2010/main" val="19209057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E1F509-0E37-4D47-B2B6-F94B69DDF5B3}"/>
              </a:ext>
            </a:extLst>
          </p:cNvPr>
          <p:cNvSpPr>
            <a:spLocks noGrp="1"/>
          </p:cNvSpPr>
          <p:nvPr>
            <p:ph type="title"/>
          </p:nvPr>
        </p:nvSpPr>
        <p:spPr>
          <a:solidFill>
            <a:schemeClr val="accent1">
              <a:lumMod val="75000"/>
            </a:schemeClr>
          </a:solidFill>
        </p:spPr>
        <p:txBody>
          <a:bodyPr>
            <a:noAutofit/>
          </a:bodyPr>
          <a:lstStyle/>
          <a:p>
            <a:pPr algn="l"/>
            <a:r>
              <a:rPr lang="en-US" sz="3600" dirty="0">
                <a:solidFill>
                  <a:schemeClr val="bg1"/>
                </a:solidFill>
                <a:latin typeface="+mn-lt"/>
                <a:cs typeface="Times New Roman" panose="02020603050405020304" pitchFamily="18" charset="0"/>
              </a:rPr>
              <a:t>WHAT IF…</a:t>
            </a:r>
            <a:r>
              <a:rPr lang="en-US" sz="3600" dirty="0">
                <a:solidFill>
                  <a:schemeClr val="bg1"/>
                </a:solidFill>
                <a:latin typeface="Times New Roman" panose="02020603050405020304" pitchFamily="18" charset="0"/>
                <a:cs typeface="Times New Roman" panose="02020603050405020304" pitchFamily="18" charset="0"/>
              </a:rPr>
              <a:t/>
            </a:r>
            <a:br>
              <a:rPr lang="en-US" sz="3600" dirty="0">
                <a:solidFill>
                  <a:schemeClr val="bg1"/>
                </a:solidFill>
                <a:latin typeface="Times New Roman" panose="02020603050405020304" pitchFamily="18" charset="0"/>
                <a:cs typeface="Times New Roman" panose="02020603050405020304" pitchFamily="18" charset="0"/>
              </a:rPr>
            </a:br>
            <a:endParaRPr lang="en-US" sz="36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34C92DBA-9109-480D-AAF0-C32E9CF74DC2}"/>
              </a:ext>
            </a:extLst>
          </p:cNvPr>
          <p:cNvSpPr>
            <a:spLocks noGrp="1"/>
          </p:cNvSpPr>
          <p:nvPr>
            <p:ph idx="1"/>
          </p:nvPr>
        </p:nvSpPr>
        <p:spPr>
          <a:solidFill>
            <a:schemeClr val="bg1"/>
          </a:solidFill>
        </p:spPr>
        <p:txBody>
          <a:bodyPr>
            <a:normAutofit fontScale="92500" lnSpcReduction="10000"/>
          </a:bodyPr>
          <a:lstStyle/>
          <a:p>
            <a:pPr marL="0" indent="-457200" defTabSz="457200">
              <a:spcBef>
                <a:spcPts val="0"/>
              </a:spcBef>
              <a:buFont typeface="Wingdings" panose="05000000000000000000" pitchFamily="2" charset="2"/>
              <a:buChar char="Ø"/>
            </a:pPr>
            <a:r>
              <a:rPr lang="en-US" sz="2300" b="1" dirty="0"/>
              <a:t>I make a report and it’s not abuse?</a:t>
            </a:r>
            <a:r>
              <a:rPr lang="en-US" sz="2300" dirty="0"/>
              <a:t/>
            </a:r>
            <a:br>
              <a:rPr lang="en-US" sz="2300" dirty="0"/>
            </a:br>
            <a:r>
              <a:rPr lang="en-US" sz="2300" dirty="0"/>
              <a:t>	If you have made a mandated report in good faith, you have what 	is 	called “immunity from liability.” </a:t>
            </a:r>
            <a:r>
              <a:rPr lang="en-US" sz="2300" b="1" dirty="0"/>
              <a:t>This means that you cannot 	be 	held responsible for making a report where you 	suspected an adult 	might be in danger.</a:t>
            </a:r>
          </a:p>
          <a:p>
            <a:pPr marL="0" indent="0" defTabSz="457200">
              <a:spcBef>
                <a:spcPts val="0"/>
              </a:spcBef>
              <a:buNone/>
            </a:pPr>
            <a:r>
              <a:rPr lang="en-US" sz="2300" b="1" dirty="0"/>
              <a:t> </a:t>
            </a:r>
          </a:p>
          <a:p>
            <a:pPr marL="0" indent="-457200" defTabSz="457200">
              <a:spcBef>
                <a:spcPts val="0"/>
              </a:spcBef>
              <a:buFont typeface="Wingdings" panose="05000000000000000000" pitchFamily="2" charset="2"/>
              <a:buChar char="Ø"/>
            </a:pPr>
            <a:r>
              <a:rPr lang="en-US" sz="2300" b="1" dirty="0"/>
              <a:t>…if I don’t report?</a:t>
            </a:r>
            <a:r>
              <a:rPr lang="en-US" sz="2300" dirty="0"/>
              <a:t/>
            </a:r>
            <a:br>
              <a:rPr lang="en-US" sz="2300" dirty="0"/>
            </a:br>
            <a:r>
              <a:rPr lang="en-US" sz="2300" dirty="0"/>
              <a:t>	If you knowingly fail to report a situation where you suspected 	an 	adult might be in danger of abuse, neglect, or exploitation, </a:t>
            </a:r>
            <a:r>
              <a:rPr lang="en-US" sz="2300" b="1" dirty="0"/>
              <a:t>you 	will be committing a civil violation where you may be 	prosecuted 	and fined up to $500. You may also be reported 	to your licensing 	board. </a:t>
            </a:r>
          </a:p>
          <a:p>
            <a:pPr marL="0" indent="-457200" defTabSz="457200">
              <a:spcBef>
                <a:spcPts val="0"/>
              </a:spcBef>
              <a:buFont typeface="Wingdings" panose="05000000000000000000" pitchFamily="2" charset="2"/>
              <a:buChar char="Ø"/>
            </a:pPr>
            <a:endParaRPr lang="en-US" sz="2300" b="1" dirty="0"/>
          </a:p>
          <a:p>
            <a:pPr marL="0" indent="-457200" defTabSz="457200">
              <a:spcBef>
                <a:spcPts val="0"/>
              </a:spcBef>
              <a:buFont typeface="Wingdings" panose="05000000000000000000" pitchFamily="2" charset="2"/>
              <a:buChar char="Ø"/>
            </a:pPr>
            <a:r>
              <a:rPr lang="en-US" sz="2300" b="1" dirty="0"/>
              <a:t>Most importantly, someone who may be in danger may not  get the 	help they need. </a:t>
            </a:r>
          </a:p>
          <a:p>
            <a:endParaRPr lang="en-US" dirty="0"/>
          </a:p>
        </p:txBody>
      </p:sp>
      <p:sp>
        <p:nvSpPr>
          <p:cNvPr id="4" name="Footer Placeholder 3">
            <a:extLst>
              <a:ext uri="{FF2B5EF4-FFF2-40B4-BE49-F238E27FC236}">
                <a16:creationId xmlns="" xmlns:a16="http://schemas.microsoft.com/office/drawing/2014/main" id="{D2E0A1A7-4E21-4127-A3D7-F254ACC0C6D9}"/>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 xmlns:a16="http://schemas.microsoft.com/office/drawing/2014/main" id="{F897B479-A365-4796-B546-DB24DA790FD3}"/>
              </a:ext>
            </a:extLst>
          </p:cNvPr>
          <p:cNvSpPr>
            <a:spLocks noGrp="1"/>
          </p:cNvSpPr>
          <p:nvPr>
            <p:ph type="sldNum" sz="quarter" idx="12"/>
          </p:nvPr>
        </p:nvSpPr>
        <p:spPr/>
        <p:txBody>
          <a:bodyPr/>
          <a:lstStyle/>
          <a:p>
            <a:fld id="{5FD82BC9-63B1-475F-82C3-3D3DE5316FF5}" type="slidenum">
              <a:rPr lang="en-US" smtClean="0"/>
              <a:t>41</a:t>
            </a:fld>
            <a:endParaRPr lang="en-US" dirty="0"/>
          </a:p>
        </p:txBody>
      </p:sp>
    </p:spTree>
    <p:extLst>
      <p:ext uri="{BB962C8B-B14F-4D97-AF65-F5344CB8AC3E}">
        <p14:creationId xmlns:p14="http://schemas.microsoft.com/office/powerpoint/2010/main" val="40004419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F6F2FAC-3B74-4856-924B-E39BFAE670CD}"/>
              </a:ext>
            </a:extLst>
          </p:cNvPr>
          <p:cNvSpPr>
            <a:spLocks noGrp="1"/>
          </p:cNvSpPr>
          <p:nvPr>
            <p:ph type="title"/>
          </p:nvPr>
        </p:nvSpPr>
        <p:spPr>
          <a:solidFill>
            <a:schemeClr val="accent1">
              <a:lumMod val="75000"/>
            </a:schemeClr>
          </a:solidFill>
        </p:spPr>
        <p:txBody>
          <a:bodyPr>
            <a:normAutofit fontScale="90000"/>
          </a:bodyPr>
          <a:lstStyle/>
          <a:p>
            <a:pPr algn="l"/>
            <a:r>
              <a:rPr lang="en-US" dirty="0"/>
              <a:t/>
            </a:r>
            <a:br>
              <a:rPr lang="en-US" dirty="0"/>
            </a:br>
            <a:r>
              <a:rPr lang="en-US" dirty="0">
                <a:solidFill>
                  <a:schemeClr val="bg1"/>
                </a:solidFill>
              </a:rPr>
              <a:t>WHEN IN DOUBT…</a:t>
            </a:r>
            <a:br>
              <a:rPr lang="en-US" dirty="0">
                <a:solidFill>
                  <a:schemeClr val="bg1"/>
                </a:solidFill>
              </a:rPr>
            </a:br>
            <a:endParaRPr lang="en-US" dirty="0">
              <a:solidFill>
                <a:schemeClr val="bg1"/>
              </a:solidFill>
            </a:endParaRPr>
          </a:p>
        </p:txBody>
      </p:sp>
      <p:sp>
        <p:nvSpPr>
          <p:cNvPr id="3" name="Content Placeholder 2">
            <a:extLst>
              <a:ext uri="{FF2B5EF4-FFF2-40B4-BE49-F238E27FC236}">
                <a16:creationId xmlns="" xmlns:a16="http://schemas.microsoft.com/office/drawing/2014/main" id="{1ACBB12F-492A-43F3-8E14-A24C4D1DB17D}"/>
              </a:ext>
            </a:extLst>
          </p:cNvPr>
          <p:cNvSpPr>
            <a:spLocks noGrp="1"/>
          </p:cNvSpPr>
          <p:nvPr>
            <p:ph idx="1"/>
          </p:nvPr>
        </p:nvSpPr>
        <p:spPr>
          <a:solidFill>
            <a:schemeClr val="bg1"/>
          </a:solidFill>
        </p:spPr>
        <p:txBody>
          <a:bodyPr/>
          <a:lstStyle/>
          <a:p>
            <a:pPr marL="0" indent="0" algn="ctr">
              <a:buNone/>
            </a:pPr>
            <a:r>
              <a:rPr lang="en-US" b="1" dirty="0">
                <a:ea typeface="Verdana" panose="020B0604030504040204" pitchFamily="34" charset="0"/>
              </a:rPr>
              <a:t>If you are in doubt, </a:t>
            </a:r>
            <a:r>
              <a:rPr lang="en-US" b="1" u="sng" dirty="0">
                <a:ea typeface="Verdana" panose="020B0604030504040204" pitchFamily="34" charset="0"/>
              </a:rPr>
              <a:t>call APS</a:t>
            </a:r>
            <a:r>
              <a:rPr lang="en-US" b="1" dirty="0">
                <a:ea typeface="Verdana" panose="020B0604030504040204" pitchFamily="34" charset="0"/>
              </a:rPr>
              <a:t>!  </a:t>
            </a:r>
          </a:p>
          <a:p>
            <a:pPr marL="0" indent="0" algn="ctr">
              <a:buNone/>
            </a:pPr>
            <a:r>
              <a:rPr lang="en-US" dirty="0">
                <a:ea typeface="Verdana" panose="020B0604030504040204" pitchFamily="34" charset="0"/>
              </a:rPr>
              <a:t>If APS learns during an investigation that the adult is not incapacitated nor dependent, APS will refer the adult to another appropriate local resource.</a:t>
            </a:r>
          </a:p>
          <a:p>
            <a:endParaRPr lang="en-US" dirty="0"/>
          </a:p>
        </p:txBody>
      </p:sp>
      <p:sp>
        <p:nvSpPr>
          <p:cNvPr id="4" name="Footer Placeholder 3">
            <a:extLst>
              <a:ext uri="{FF2B5EF4-FFF2-40B4-BE49-F238E27FC236}">
                <a16:creationId xmlns="" xmlns:a16="http://schemas.microsoft.com/office/drawing/2014/main" id="{7C1B1171-944A-4971-8836-7DFCF8B7A58F}"/>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 xmlns:a16="http://schemas.microsoft.com/office/drawing/2014/main" id="{7935914E-CDD5-4344-8D9D-3698BD618715}"/>
              </a:ext>
            </a:extLst>
          </p:cNvPr>
          <p:cNvSpPr>
            <a:spLocks noGrp="1"/>
          </p:cNvSpPr>
          <p:nvPr>
            <p:ph type="sldNum" sz="quarter" idx="12"/>
          </p:nvPr>
        </p:nvSpPr>
        <p:spPr/>
        <p:txBody>
          <a:bodyPr/>
          <a:lstStyle/>
          <a:p>
            <a:fld id="{5FD82BC9-63B1-475F-82C3-3D3DE5316FF5}" type="slidenum">
              <a:rPr lang="en-US" smtClean="0"/>
              <a:t>42</a:t>
            </a:fld>
            <a:endParaRPr lang="en-US" dirty="0"/>
          </a:p>
        </p:txBody>
      </p:sp>
    </p:spTree>
    <p:extLst>
      <p:ext uri="{BB962C8B-B14F-4D97-AF65-F5344CB8AC3E}">
        <p14:creationId xmlns:p14="http://schemas.microsoft.com/office/powerpoint/2010/main" val="30922985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F027BD-7FAB-40CD-A236-AD3D92E97164}"/>
              </a:ext>
            </a:extLst>
          </p:cNvPr>
          <p:cNvSpPr>
            <a:spLocks noGrp="1"/>
          </p:cNvSpPr>
          <p:nvPr>
            <p:ph type="title"/>
          </p:nvPr>
        </p:nvSpPr>
        <p:spPr>
          <a:xfrm>
            <a:off x="457200" y="457200"/>
            <a:ext cx="8229600" cy="1143000"/>
          </a:xfrm>
          <a:solidFill>
            <a:schemeClr val="accent1">
              <a:lumMod val="75000"/>
            </a:schemeClr>
          </a:solidFill>
        </p:spPr>
        <p:txBody>
          <a:bodyPr>
            <a:normAutofit/>
          </a:bodyPr>
          <a:lstStyle/>
          <a:p>
            <a:pPr algn="l"/>
            <a:r>
              <a:rPr lang="en-US" dirty="0">
                <a:solidFill>
                  <a:schemeClr val="bg1"/>
                </a:solidFill>
              </a:rPr>
              <a:t>Repeat Reporting</a:t>
            </a:r>
          </a:p>
        </p:txBody>
      </p:sp>
      <p:sp>
        <p:nvSpPr>
          <p:cNvPr id="3" name="Content Placeholder 2">
            <a:extLst>
              <a:ext uri="{FF2B5EF4-FFF2-40B4-BE49-F238E27FC236}">
                <a16:creationId xmlns="" xmlns:a16="http://schemas.microsoft.com/office/drawing/2014/main" id="{442CD681-0185-4D93-88C4-33E523F42797}"/>
              </a:ext>
            </a:extLst>
          </p:cNvPr>
          <p:cNvSpPr>
            <a:spLocks noGrp="1"/>
          </p:cNvSpPr>
          <p:nvPr>
            <p:ph idx="1"/>
          </p:nvPr>
        </p:nvSpPr>
        <p:spPr>
          <a:solidFill>
            <a:schemeClr val="bg1"/>
          </a:solidFill>
        </p:spPr>
        <p:txBody>
          <a:bodyPr>
            <a:normAutofit fontScale="92500" lnSpcReduction="10000"/>
          </a:bodyPr>
          <a:lstStyle/>
          <a:p>
            <a:pPr marL="0" indent="0">
              <a:buNone/>
            </a:pPr>
            <a:r>
              <a:rPr lang="en-US" dirty="0">
                <a:ea typeface="Verdana" panose="020B0604030504040204" pitchFamily="34" charset="0"/>
              </a:rPr>
              <a:t>Even if the suspicious behavior is reported, victimization can continue.  Why?</a:t>
            </a:r>
          </a:p>
          <a:p>
            <a:pPr marL="0" indent="0">
              <a:buNone/>
            </a:pPr>
            <a:endParaRPr lang="en-US" sz="800" dirty="0">
              <a:ea typeface="Verdana" panose="020B0604030504040204" pitchFamily="34" charset="0"/>
            </a:endParaRPr>
          </a:p>
          <a:p>
            <a:pPr lvl="1">
              <a:buFont typeface="Wingdings" panose="05000000000000000000" pitchFamily="2" charset="2"/>
              <a:buChar char="§"/>
            </a:pPr>
            <a:r>
              <a:rPr lang="en-US" dirty="0">
                <a:ea typeface="Verdana" panose="020B0604030504040204" pitchFamily="34" charset="0"/>
              </a:rPr>
              <a:t>Complex underlying relationships</a:t>
            </a:r>
          </a:p>
          <a:p>
            <a:pPr lvl="1">
              <a:buFont typeface="Wingdings" panose="05000000000000000000" pitchFamily="2" charset="2"/>
              <a:buChar char="§"/>
            </a:pPr>
            <a:r>
              <a:rPr lang="en-US" dirty="0">
                <a:ea typeface="Verdana" panose="020B0604030504040204" pitchFamily="34" charset="0"/>
              </a:rPr>
              <a:t>Dependent adult may refuse to admit that they are being abused</a:t>
            </a:r>
          </a:p>
          <a:p>
            <a:pPr lvl="1">
              <a:buFont typeface="Wingdings" panose="05000000000000000000" pitchFamily="2" charset="2"/>
              <a:buChar char="§"/>
            </a:pPr>
            <a:r>
              <a:rPr lang="en-US" dirty="0">
                <a:ea typeface="Verdana" panose="020B0604030504040204" pitchFamily="34" charset="0"/>
              </a:rPr>
              <a:t>Agencies cannot take action due to lack of evidence</a:t>
            </a:r>
          </a:p>
          <a:p>
            <a:pPr lvl="1">
              <a:buFont typeface="Wingdings" panose="05000000000000000000" pitchFamily="2" charset="2"/>
              <a:buChar char="§"/>
            </a:pPr>
            <a:r>
              <a:rPr lang="en-US" dirty="0">
                <a:ea typeface="Verdana" panose="020B0604030504040204" pitchFamily="34" charset="0"/>
              </a:rPr>
              <a:t>Repeat victimization</a:t>
            </a:r>
          </a:p>
          <a:p>
            <a:pPr marL="0" indent="0">
              <a:buNone/>
            </a:pPr>
            <a:endParaRPr lang="en-US" dirty="0">
              <a:ea typeface="Verdana" panose="020B0604030504040204" pitchFamily="34" charset="0"/>
            </a:endParaRPr>
          </a:p>
          <a:p>
            <a:pPr marL="0" indent="0" algn="ctr">
              <a:buNone/>
            </a:pPr>
            <a:r>
              <a:rPr lang="en-US" sz="2600" dirty="0">
                <a:ea typeface="Verdana" panose="020B0604030504040204" pitchFamily="34" charset="0"/>
              </a:rPr>
              <a:t>Report </a:t>
            </a:r>
            <a:r>
              <a:rPr lang="en-US" sz="2600" b="1" i="1" dirty="0">
                <a:ea typeface="Verdana" panose="020B0604030504040204" pitchFamily="34" charset="0"/>
              </a:rPr>
              <a:t>every time</a:t>
            </a:r>
            <a:r>
              <a:rPr lang="en-US" sz="2600" i="1" dirty="0">
                <a:ea typeface="Verdana" panose="020B0604030504040204" pitchFamily="34" charset="0"/>
              </a:rPr>
              <a:t> </a:t>
            </a:r>
            <a:r>
              <a:rPr lang="en-US" sz="2600" dirty="0">
                <a:ea typeface="Verdana" panose="020B0604030504040204" pitchFamily="34" charset="0"/>
              </a:rPr>
              <a:t>there is suspected </a:t>
            </a:r>
          </a:p>
          <a:p>
            <a:pPr marL="0" indent="0" algn="ctr">
              <a:buNone/>
            </a:pPr>
            <a:r>
              <a:rPr lang="en-US" sz="2600" dirty="0">
                <a:ea typeface="Verdana" panose="020B0604030504040204" pitchFamily="34" charset="0"/>
              </a:rPr>
              <a:t>abuse, neglect, or exploitation, even if you have called before.  </a:t>
            </a:r>
          </a:p>
          <a:p>
            <a:endParaRPr lang="en-US" dirty="0"/>
          </a:p>
        </p:txBody>
      </p:sp>
      <p:sp>
        <p:nvSpPr>
          <p:cNvPr id="4" name="Footer Placeholder 3">
            <a:extLst>
              <a:ext uri="{FF2B5EF4-FFF2-40B4-BE49-F238E27FC236}">
                <a16:creationId xmlns="" xmlns:a16="http://schemas.microsoft.com/office/drawing/2014/main" id="{C17F2110-725D-415C-8D32-6FCB3DF1F89C}"/>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 xmlns:a16="http://schemas.microsoft.com/office/drawing/2014/main" id="{E00B1617-DD5F-4831-8A6F-8D320120A56F}"/>
              </a:ext>
            </a:extLst>
          </p:cNvPr>
          <p:cNvSpPr>
            <a:spLocks noGrp="1"/>
          </p:cNvSpPr>
          <p:nvPr>
            <p:ph type="sldNum" sz="quarter" idx="12"/>
          </p:nvPr>
        </p:nvSpPr>
        <p:spPr/>
        <p:txBody>
          <a:bodyPr/>
          <a:lstStyle/>
          <a:p>
            <a:fld id="{5FD82BC9-63B1-475F-82C3-3D3DE5316FF5}" type="slidenum">
              <a:rPr lang="en-US" smtClean="0"/>
              <a:t>43</a:t>
            </a:fld>
            <a:endParaRPr lang="en-US" dirty="0"/>
          </a:p>
        </p:txBody>
      </p:sp>
    </p:spTree>
    <p:extLst>
      <p:ext uri="{BB962C8B-B14F-4D97-AF65-F5344CB8AC3E}">
        <p14:creationId xmlns:p14="http://schemas.microsoft.com/office/powerpoint/2010/main" val="256847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268244C-F643-48C8-BB6E-917D36EFE7DE}"/>
              </a:ext>
            </a:extLst>
          </p:cNvPr>
          <p:cNvSpPr>
            <a:spLocks noGrp="1"/>
          </p:cNvSpPr>
          <p:nvPr>
            <p:ph type="title"/>
          </p:nvPr>
        </p:nvSpPr>
        <p:spPr>
          <a:solidFill>
            <a:schemeClr val="accent1">
              <a:lumMod val="75000"/>
            </a:schemeClr>
          </a:solidFill>
        </p:spPr>
        <p:txBody>
          <a:bodyPr>
            <a:noAutofit/>
          </a:bodyPr>
          <a:lstStyle/>
          <a:p>
            <a:pPr algn="l"/>
            <a:r>
              <a:rPr lang="en-US" sz="3600" dirty="0">
                <a:latin typeface="Times New Roman" panose="02020603050405020304" pitchFamily="18" charset="0"/>
                <a:cs typeface="Times New Roman" panose="02020603050405020304" pitchFamily="18" charset="0"/>
              </a:rPr>
              <a:t/>
            </a:r>
            <a:br>
              <a:rPr lang="en-US" sz="3600" dirty="0">
                <a:latin typeface="Times New Roman" panose="02020603050405020304" pitchFamily="18" charset="0"/>
                <a:cs typeface="Times New Roman" panose="02020603050405020304" pitchFamily="18" charset="0"/>
              </a:rPr>
            </a:br>
            <a:r>
              <a:rPr lang="en-US" sz="3600" dirty="0">
                <a:solidFill>
                  <a:schemeClr val="bg1"/>
                </a:solidFill>
                <a:latin typeface="+mn-lt"/>
                <a:cs typeface="Times New Roman" panose="02020603050405020304" pitchFamily="18" charset="0"/>
              </a:rPr>
              <a:t>WHAT OTHER RESOURCES ARE AVAILABLE?</a:t>
            </a:r>
            <a:r>
              <a:rPr lang="en-US" sz="3600" dirty="0">
                <a:solidFill>
                  <a:schemeClr val="bg1"/>
                </a:solidFill>
                <a:latin typeface="Times New Roman" panose="02020603050405020304" pitchFamily="18" charset="0"/>
                <a:cs typeface="Times New Roman" panose="02020603050405020304" pitchFamily="18" charset="0"/>
              </a:rPr>
              <a:t/>
            </a:r>
            <a:br>
              <a:rPr lang="en-US" sz="3600" dirty="0">
                <a:solidFill>
                  <a:schemeClr val="bg1"/>
                </a:solidFill>
                <a:latin typeface="Times New Roman" panose="02020603050405020304" pitchFamily="18" charset="0"/>
                <a:cs typeface="Times New Roman" panose="02020603050405020304" pitchFamily="18" charset="0"/>
              </a:rPr>
            </a:br>
            <a:endParaRPr lang="en-US" sz="36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4C964789-F71E-4095-A55D-658846F755CE}"/>
              </a:ext>
            </a:extLst>
          </p:cNvPr>
          <p:cNvSpPr>
            <a:spLocks noGrp="1"/>
          </p:cNvSpPr>
          <p:nvPr>
            <p:ph idx="1"/>
          </p:nvPr>
        </p:nvSpPr>
        <p:spPr>
          <a:solidFill>
            <a:schemeClr val="bg1"/>
          </a:solidFill>
        </p:spPr>
        <p:txBody>
          <a:bodyPr>
            <a:normAutofit/>
          </a:bodyPr>
          <a:lstStyle/>
          <a:p>
            <a:pPr marL="0" indent="0">
              <a:buNone/>
            </a:pPr>
            <a:r>
              <a:rPr lang="en-US" sz="2900" b="1" dirty="0">
                <a:latin typeface="Times New Roman" panose="02020603050405020304" pitchFamily="18" charset="0"/>
                <a:ea typeface="Verdana" panose="020B0604030504040204" pitchFamily="34" charset="0"/>
                <a:cs typeface="Times New Roman" panose="02020603050405020304" pitchFamily="18" charset="0"/>
              </a:rPr>
              <a:t>Whether or not a case rises to the level of a mandated report, you can also make a referral as appropriate to:</a:t>
            </a:r>
          </a:p>
          <a:p>
            <a:pPr marL="0" indent="0">
              <a:buNone/>
            </a:pPr>
            <a:endParaRPr lang="en-US" sz="2900" b="1" dirty="0">
              <a:latin typeface="Times New Roman" panose="02020603050405020304" pitchFamily="18" charset="0"/>
              <a:ea typeface="Verdana" panose="020B0604030504040204" pitchFamily="34" charset="0"/>
              <a:cs typeface="Times New Roman" panose="02020603050405020304" pitchFamily="18" charset="0"/>
            </a:endParaRPr>
          </a:p>
          <a:p>
            <a:pPr marL="0" indent="0">
              <a:buNone/>
            </a:pPr>
            <a:r>
              <a:rPr lang="en-US" sz="2200" b="1" dirty="0">
                <a:latin typeface="Times New Roman" panose="02020603050405020304" pitchFamily="18" charset="0"/>
                <a:ea typeface="Verdana" panose="020B0604030504040204" pitchFamily="34" charset="0"/>
                <a:cs typeface="Times New Roman" panose="02020603050405020304" pitchFamily="18" charset="0"/>
              </a:rPr>
              <a:t>Legal Services for the Elderly</a:t>
            </a:r>
            <a:r>
              <a:rPr lang="en-US" sz="2200" dirty="0">
                <a:latin typeface="Times New Roman" panose="02020603050405020304" pitchFamily="18" charset="0"/>
                <a:ea typeface="Verdana" panose="020B0604030504040204" pitchFamily="34" charset="0"/>
                <a:cs typeface="Times New Roman" panose="02020603050405020304" pitchFamily="18" charset="0"/>
              </a:rPr>
              <a:t>: 1-800-750-5353 or </a:t>
            </a:r>
            <a:r>
              <a:rPr lang="en-US" sz="2200" dirty="0">
                <a:latin typeface="Times New Roman" panose="02020603050405020304" pitchFamily="18" charset="0"/>
                <a:ea typeface="Verdana" panose="020B0604030504040204" pitchFamily="34" charset="0"/>
                <a:cs typeface="Times New Roman" panose="02020603050405020304" pitchFamily="18" charset="0"/>
                <a:hlinkClick r:id="rId2"/>
              </a:rPr>
              <a:t>www.mainelse.org</a:t>
            </a:r>
            <a:endParaRPr lang="en-US" sz="2200" dirty="0">
              <a:latin typeface="Times New Roman" panose="02020603050405020304" pitchFamily="18" charset="0"/>
              <a:ea typeface="Verdana" panose="020B0604030504040204" pitchFamily="34" charset="0"/>
              <a:cs typeface="Times New Roman" panose="02020603050405020304" pitchFamily="18" charset="0"/>
            </a:endParaRPr>
          </a:p>
          <a:p>
            <a:pPr marL="0" indent="0">
              <a:buNone/>
            </a:pPr>
            <a:endParaRPr lang="en-US" sz="2200" dirty="0">
              <a:latin typeface="Times New Roman" panose="02020603050405020304" pitchFamily="18" charset="0"/>
              <a:ea typeface="Verdana" panose="020B0604030504040204" pitchFamily="34" charset="0"/>
              <a:cs typeface="Times New Roman" panose="02020603050405020304" pitchFamily="18" charset="0"/>
            </a:endParaRPr>
          </a:p>
          <a:p>
            <a:pPr marL="0" indent="0">
              <a:buNone/>
            </a:pPr>
            <a:r>
              <a:rPr lang="en-US" sz="2200" b="1" dirty="0">
                <a:latin typeface="Times New Roman" panose="02020603050405020304" pitchFamily="18" charset="0"/>
                <a:ea typeface="Verdana" panose="020B0604030504040204" pitchFamily="34" charset="0"/>
                <a:cs typeface="Times New Roman" panose="02020603050405020304" pitchFamily="18" charset="0"/>
              </a:rPr>
              <a:t>Sexual Assault Support Centers</a:t>
            </a:r>
            <a:r>
              <a:rPr lang="en-US" sz="2200" dirty="0">
                <a:latin typeface="Times New Roman" panose="02020603050405020304" pitchFamily="18" charset="0"/>
                <a:ea typeface="Verdana" panose="020B0604030504040204" pitchFamily="34" charset="0"/>
                <a:cs typeface="Times New Roman" panose="02020603050405020304" pitchFamily="18" charset="0"/>
              </a:rPr>
              <a:t>: 1-800-871-7741 or </a:t>
            </a:r>
            <a:r>
              <a:rPr lang="en-US" sz="2200" dirty="0">
                <a:latin typeface="Times New Roman" panose="02020603050405020304" pitchFamily="18" charset="0"/>
                <a:ea typeface="Verdana" panose="020B0604030504040204" pitchFamily="34" charset="0"/>
                <a:cs typeface="Times New Roman" panose="02020603050405020304" pitchFamily="18" charset="0"/>
                <a:hlinkClick r:id="rId3"/>
              </a:rPr>
              <a:t>www.mecasa.org</a:t>
            </a:r>
            <a:endParaRPr lang="en-US" sz="2200" dirty="0">
              <a:latin typeface="Times New Roman" panose="02020603050405020304" pitchFamily="18" charset="0"/>
              <a:ea typeface="Verdana" panose="020B0604030504040204" pitchFamily="34" charset="0"/>
              <a:cs typeface="Times New Roman" panose="02020603050405020304" pitchFamily="18" charset="0"/>
            </a:endParaRPr>
          </a:p>
          <a:p>
            <a:pPr marL="0" indent="0">
              <a:buNone/>
            </a:pPr>
            <a:endParaRPr lang="en-US" sz="2200" dirty="0">
              <a:latin typeface="Times New Roman" panose="02020603050405020304" pitchFamily="18" charset="0"/>
              <a:ea typeface="Verdana" panose="020B0604030504040204" pitchFamily="34" charset="0"/>
              <a:cs typeface="Times New Roman" panose="02020603050405020304" pitchFamily="18" charset="0"/>
            </a:endParaRPr>
          </a:p>
          <a:p>
            <a:pPr marL="0" indent="0">
              <a:buNone/>
            </a:pPr>
            <a:r>
              <a:rPr lang="en-US" sz="2200" b="1" dirty="0">
                <a:latin typeface="Times New Roman" panose="02020603050405020304" pitchFamily="18" charset="0"/>
                <a:ea typeface="Verdana" panose="020B0604030504040204" pitchFamily="34" charset="0"/>
                <a:cs typeface="Times New Roman" panose="02020603050405020304" pitchFamily="18" charset="0"/>
              </a:rPr>
              <a:t>Domestic Violence Resource Centers</a:t>
            </a:r>
            <a:r>
              <a:rPr lang="en-US" sz="2200" dirty="0">
                <a:latin typeface="Times New Roman" panose="02020603050405020304" pitchFamily="18" charset="0"/>
                <a:ea typeface="Verdana" panose="020B0604030504040204" pitchFamily="34" charset="0"/>
                <a:cs typeface="Times New Roman" panose="02020603050405020304" pitchFamily="18" charset="0"/>
              </a:rPr>
              <a:t>: </a:t>
            </a:r>
          </a:p>
          <a:p>
            <a:pPr marL="0" indent="0">
              <a:buNone/>
            </a:pPr>
            <a:r>
              <a:rPr lang="en-US" sz="2200" dirty="0">
                <a:latin typeface="Times New Roman" panose="02020603050405020304" pitchFamily="18" charset="0"/>
                <a:ea typeface="Verdana" panose="020B0604030504040204" pitchFamily="34" charset="0"/>
                <a:cs typeface="Times New Roman" panose="02020603050405020304" pitchFamily="18" charset="0"/>
              </a:rPr>
              <a:t>	1-866-83-4HELP or </a:t>
            </a:r>
            <a:r>
              <a:rPr lang="en-US" sz="2200" dirty="0">
                <a:latin typeface="Times New Roman" panose="02020603050405020304" pitchFamily="18" charset="0"/>
                <a:ea typeface="Verdana" panose="020B0604030504040204" pitchFamily="34" charset="0"/>
                <a:cs typeface="Times New Roman" panose="02020603050405020304" pitchFamily="18" charset="0"/>
                <a:hlinkClick r:id="rId4"/>
              </a:rPr>
              <a:t>www.mcedv.org</a:t>
            </a:r>
            <a:endParaRPr lang="en-US" sz="2200" dirty="0">
              <a:latin typeface="Times New Roman" panose="02020603050405020304" pitchFamily="18" charset="0"/>
              <a:ea typeface="Verdana" panose="020B0604030504040204" pitchFamily="34" charset="0"/>
              <a:cs typeface="Times New Roman" panose="02020603050405020304" pitchFamily="18" charset="0"/>
            </a:endParaRPr>
          </a:p>
          <a:p>
            <a:endParaRPr lang="en-US" sz="2700"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 xmlns:a16="http://schemas.microsoft.com/office/drawing/2014/main" id="{57E67660-330D-4038-8FC8-637258157F1E}"/>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 xmlns:a16="http://schemas.microsoft.com/office/drawing/2014/main" id="{ACC1C08D-4DF5-4DD0-8FA9-927011A49C24}"/>
              </a:ext>
            </a:extLst>
          </p:cNvPr>
          <p:cNvSpPr>
            <a:spLocks noGrp="1"/>
          </p:cNvSpPr>
          <p:nvPr>
            <p:ph type="sldNum" sz="quarter" idx="12"/>
          </p:nvPr>
        </p:nvSpPr>
        <p:spPr/>
        <p:txBody>
          <a:bodyPr/>
          <a:lstStyle/>
          <a:p>
            <a:fld id="{5FD82BC9-63B1-475F-82C3-3D3DE5316FF5}" type="slidenum">
              <a:rPr lang="en-US" smtClean="0"/>
              <a:t>44</a:t>
            </a:fld>
            <a:endParaRPr lang="en-US" dirty="0"/>
          </a:p>
        </p:txBody>
      </p:sp>
    </p:spTree>
    <p:extLst>
      <p:ext uri="{BB962C8B-B14F-4D97-AF65-F5344CB8AC3E}">
        <p14:creationId xmlns:p14="http://schemas.microsoft.com/office/powerpoint/2010/main" val="5962151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54A12BB-C1EE-4E40-85C9-11584B80429C}"/>
              </a:ext>
            </a:extLst>
          </p:cNvPr>
          <p:cNvSpPr>
            <a:spLocks noGrp="1"/>
          </p:cNvSpPr>
          <p:nvPr>
            <p:ph type="title"/>
          </p:nvPr>
        </p:nvSpPr>
        <p:spPr>
          <a:solidFill>
            <a:schemeClr val="accent1">
              <a:lumMod val="75000"/>
            </a:schemeClr>
          </a:solidFill>
        </p:spPr>
        <p:txBody>
          <a:bodyPr>
            <a:normAutofit fontScale="90000"/>
          </a:bodyPr>
          <a:lstStyle/>
          <a:p>
            <a:pPr>
              <a:spcBef>
                <a:spcPts val="0"/>
              </a:spcBef>
            </a:pP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en-US" sz="4000" dirty="0">
                <a:solidFill>
                  <a:schemeClr val="bg1"/>
                </a:solidFill>
                <a:latin typeface="+mn-lt"/>
                <a:cs typeface="Times New Roman" panose="02020603050405020304" pitchFamily="18" charset="0"/>
              </a:rPr>
              <a:t>CHILD PROTECTIVE </a:t>
            </a:r>
            <a:br>
              <a:rPr lang="en-US" sz="4000" dirty="0">
                <a:solidFill>
                  <a:schemeClr val="bg1"/>
                </a:solidFill>
                <a:latin typeface="+mn-lt"/>
                <a:cs typeface="Times New Roman" panose="02020603050405020304" pitchFamily="18" charset="0"/>
              </a:rPr>
            </a:br>
            <a:r>
              <a:rPr lang="en-US" sz="4000" dirty="0">
                <a:solidFill>
                  <a:schemeClr val="bg1"/>
                </a:solidFill>
                <a:latin typeface="+mn-lt"/>
                <a:cs typeface="Times New Roman" panose="02020603050405020304" pitchFamily="18" charset="0"/>
              </a:rPr>
              <a:t>MANDATED REPORTERS</a:t>
            </a:r>
            <a:r>
              <a:rPr lang="en-US" dirty="0">
                <a:latin typeface="+mn-lt"/>
              </a:rPr>
              <a:t/>
            </a:r>
            <a:br>
              <a:rPr lang="en-US" dirty="0">
                <a:latin typeface="+mn-lt"/>
              </a:rPr>
            </a:br>
            <a:endParaRPr lang="en-US" dirty="0">
              <a:latin typeface="+mn-lt"/>
            </a:endParaRPr>
          </a:p>
        </p:txBody>
      </p:sp>
      <p:sp>
        <p:nvSpPr>
          <p:cNvPr id="3" name="Content Placeholder 2">
            <a:extLst>
              <a:ext uri="{FF2B5EF4-FFF2-40B4-BE49-F238E27FC236}">
                <a16:creationId xmlns="" xmlns:a16="http://schemas.microsoft.com/office/drawing/2014/main" id="{474C2E1B-281A-4702-8761-D56AB3B0D85D}"/>
              </a:ext>
            </a:extLst>
          </p:cNvPr>
          <p:cNvSpPr>
            <a:spLocks noGrp="1"/>
          </p:cNvSpPr>
          <p:nvPr>
            <p:ph idx="1"/>
          </p:nvPr>
        </p:nvSpPr>
        <p:spPr>
          <a:xfrm>
            <a:off x="457200" y="2646688"/>
            <a:ext cx="8229600" cy="3479475"/>
          </a:xfrm>
          <a:solidFill>
            <a:schemeClr val="bg1"/>
          </a:solidFill>
        </p:spPr>
        <p:txBody>
          <a:bodyPr numCol="2">
            <a:normAutofit lnSpcReduction="10000"/>
          </a:bodyPr>
          <a:lstStyle/>
          <a:p>
            <a:endParaRPr lang="en-US" sz="1200" dirty="0">
              <a:latin typeface="Verdana" panose="020B0604030504040204" pitchFamily="34" charset="0"/>
              <a:ea typeface="Verdana" panose="020B0604030504040204" pitchFamily="34" charset="0"/>
              <a:cs typeface="Verdana" panose="020B0604030504040204" pitchFamily="34" charset="0"/>
            </a:endParaRPr>
          </a:p>
          <a:p>
            <a:pPr>
              <a:buFont typeface="Wingdings" panose="05000000000000000000" pitchFamily="2" charset="2"/>
              <a:buChar char="Ø"/>
            </a:pPr>
            <a:r>
              <a:rPr lang="en-US" sz="1400" dirty="0">
                <a:latin typeface="Times New Roman" panose="02020603050405020304" pitchFamily="18" charset="0"/>
                <a:cs typeface="Times New Roman" panose="02020603050405020304" pitchFamily="18" charset="0"/>
              </a:rPr>
              <a:t>Allopathic or Osteopathic Physicians	</a:t>
            </a:r>
          </a:p>
          <a:p>
            <a:pPr indent="-457200">
              <a:buFont typeface="Wingdings" panose="05000000000000000000" pitchFamily="2" charset="2"/>
              <a:buChar char="Ø"/>
            </a:pPr>
            <a:r>
              <a:rPr lang="en-US" sz="1400" dirty="0">
                <a:latin typeface="Times New Roman" panose="02020603050405020304" pitchFamily="18" charset="0"/>
                <a:cs typeface="Times New Roman" panose="02020603050405020304" pitchFamily="18" charset="0"/>
              </a:rPr>
              <a:t>(CPS statute includes "resident or intern"),</a:t>
            </a:r>
          </a:p>
          <a:p>
            <a:pPr indent="-457200">
              <a:buFont typeface="Wingdings" panose="05000000000000000000" pitchFamily="2" charset="2"/>
              <a:buChar char="Ø"/>
            </a:pPr>
            <a:r>
              <a:rPr lang="en-US" sz="1400" dirty="0">
                <a:latin typeface="Times New Roman" panose="02020603050405020304" pitchFamily="18" charset="0"/>
                <a:cs typeface="Times New Roman" panose="02020603050405020304" pitchFamily="18" charset="0"/>
              </a:rPr>
              <a:t>Medical Examiners, Physician's Assistants, 	</a:t>
            </a:r>
          </a:p>
          <a:p>
            <a:pPr indent="-457200">
              <a:buFont typeface="Wingdings" panose="05000000000000000000" pitchFamily="2" charset="2"/>
              <a:buChar char="Ø"/>
            </a:pPr>
            <a:r>
              <a:rPr lang="en-US" sz="1400" dirty="0">
                <a:latin typeface="Times New Roman" panose="02020603050405020304" pitchFamily="18" charset="0"/>
                <a:cs typeface="Times New Roman" panose="02020603050405020304" pitchFamily="18" charset="0"/>
              </a:rPr>
              <a:t>Chiropractors, Podiatrists</a:t>
            </a:r>
          </a:p>
          <a:p>
            <a:pPr indent="-457200">
              <a:buFont typeface="Wingdings" panose="05000000000000000000" pitchFamily="2" charset="2"/>
              <a:buChar char="Ø"/>
            </a:pPr>
            <a:r>
              <a:rPr lang="en-US" sz="1400" dirty="0">
                <a:latin typeface="Times New Roman" panose="02020603050405020304" pitchFamily="18" charset="0"/>
                <a:cs typeface="Times New Roman" panose="02020603050405020304" pitchFamily="18" charset="0"/>
              </a:rPr>
              <a:t>Dentists, Dental Hygienists, or Dental Assistants</a:t>
            </a:r>
          </a:p>
          <a:p>
            <a:pPr indent="-457200">
              <a:buFont typeface="Wingdings" panose="05000000000000000000" pitchFamily="2" charset="2"/>
              <a:buChar char="Ø"/>
            </a:pPr>
            <a:r>
              <a:rPr lang="en-US" sz="1400" dirty="0">
                <a:latin typeface="Times New Roman" panose="02020603050405020304" pitchFamily="18" charset="0"/>
                <a:cs typeface="Times New Roman" panose="02020603050405020304" pitchFamily="18" charset="0"/>
              </a:rPr>
              <a:t>Registered or Licensed Practical Nurses</a:t>
            </a:r>
          </a:p>
          <a:p>
            <a:pPr indent="-457200">
              <a:buFont typeface="Wingdings" panose="05000000000000000000" pitchFamily="2" charset="2"/>
              <a:buChar char="Ø"/>
            </a:pPr>
            <a:r>
              <a:rPr lang="en-US" sz="1400" dirty="0">
                <a:latin typeface="Times New Roman" panose="02020603050405020304" pitchFamily="18" charset="0"/>
                <a:cs typeface="Times New Roman" panose="02020603050405020304" pitchFamily="18" charset="0"/>
              </a:rPr>
              <a:t>Social Workers, Psychologists, Mental Health Professionals</a:t>
            </a:r>
          </a:p>
          <a:p>
            <a:pPr indent="-457200">
              <a:buFont typeface="Wingdings" panose="05000000000000000000" pitchFamily="2" charset="2"/>
              <a:buChar char="Ø"/>
            </a:pPr>
            <a:r>
              <a:rPr lang="en-US" sz="1400" dirty="0">
                <a:latin typeface="Times New Roman" panose="02020603050405020304" pitchFamily="18" charset="0"/>
                <a:cs typeface="Times New Roman" panose="02020603050405020304" pitchFamily="18" charset="0"/>
              </a:rPr>
              <a:t>Sexual Assault Counselors, Family or 	</a:t>
            </a:r>
          </a:p>
          <a:p>
            <a:pPr indent="-457200">
              <a:buFont typeface="Wingdings" panose="05000000000000000000" pitchFamily="2" charset="2"/>
              <a:buChar char="Ø"/>
            </a:pPr>
            <a:r>
              <a:rPr lang="en-US" sz="1400" dirty="0">
                <a:latin typeface="Times New Roman" panose="02020603050405020304" pitchFamily="18" charset="0"/>
                <a:cs typeface="Times New Roman" panose="02020603050405020304" pitchFamily="18" charset="0"/>
              </a:rPr>
              <a:t>Domestic Violence Victim Advocates</a:t>
            </a:r>
          </a:p>
          <a:p>
            <a:pPr indent="-457200">
              <a:buFont typeface="Wingdings" panose="05000000000000000000" pitchFamily="2" charset="2"/>
              <a:buChar char="Ø"/>
            </a:pPr>
            <a:r>
              <a:rPr lang="en-US" sz="1400" dirty="0">
                <a:latin typeface="Times New Roman" panose="02020603050405020304" pitchFamily="18" charset="0"/>
                <a:cs typeface="Times New Roman" panose="02020603050405020304" pitchFamily="18" charset="0"/>
              </a:rPr>
              <a:t>Animal Control Officers  (Permitted Reporters)</a:t>
            </a:r>
          </a:p>
          <a:p>
            <a:pPr indent="-457200">
              <a:buFont typeface="Wingdings" panose="05000000000000000000" pitchFamily="2" charset="2"/>
              <a:buChar char="Ø"/>
            </a:pPr>
            <a:endParaRPr lang="en-US" sz="1400" dirty="0">
              <a:latin typeface="Times New Roman" panose="02020603050405020304" pitchFamily="18" charset="0"/>
              <a:cs typeface="Times New Roman" panose="02020603050405020304" pitchFamily="18" charset="0"/>
            </a:endParaRPr>
          </a:p>
          <a:p>
            <a:pPr indent="-457200">
              <a:buFont typeface="Wingdings" panose="05000000000000000000" pitchFamily="2" charset="2"/>
              <a:buChar char="Ø"/>
            </a:pPr>
            <a:endParaRPr lang="en-US" sz="1400" dirty="0">
              <a:latin typeface="Times New Roman" panose="02020603050405020304" pitchFamily="18" charset="0"/>
              <a:cs typeface="Times New Roman" panose="02020603050405020304" pitchFamily="18" charset="0"/>
            </a:endParaRPr>
          </a:p>
          <a:p>
            <a:pPr indent="-457200">
              <a:buFont typeface="Wingdings" panose="05000000000000000000" pitchFamily="2" charset="2"/>
              <a:buChar char="Ø"/>
            </a:pPr>
            <a:endParaRPr lang="en-US" sz="1400" dirty="0">
              <a:latin typeface="Times New Roman" panose="02020603050405020304" pitchFamily="18" charset="0"/>
              <a:cs typeface="Times New Roman" panose="02020603050405020304" pitchFamily="18" charset="0"/>
            </a:endParaRPr>
          </a:p>
          <a:p>
            <a:pPr indent="-457200">
              <a:buFont typeface="Wingdings" panose="05000000000000000000" pitchFamily="2" charset="2"/>
              <a:buChar char="Ø"/>
            </a:pPr>
            <a:r>
              <a:rPr lang="en-US" sz="1400" dirty="0">
                <a:latin typeface="Times New Roman" panose="02020603050405020304" pitchFamily="18" charset="0"/>
                <a:cs typeface="Times New Roman" panose="02020603050405020304" pitchFamily="18" charset="0"/>
              </a:rPr>
              <a:t>Chairs of Professional Licensing Boards (that have jurisdiction over mandated reporters)</a:t>
            </a:r>
          </a:p>
          <a:p>
            <a:pPr indent="-457200">
              <a:buFont typeface="Wingdings" panose="05000000000000000000" pitchFamily="2" charset="2"/>
              <a:buChar char="Ø"/>
            </a:pPr>
            <a:r>
              <a:rPr lang="en-US" sz="1400" dirty="0">
                <a:latin typeface="Times New Roman" panose="02020603050405020304" pitchFamily="18" charset="0"/>
                <a:cs typeface="Times New Roman" panose="02020603050405020304" pitchFamily="18" charset="0"/>
              </a:rPr>
              <a:t>Anyone affiliated with a church or religious 	</a:t>
            </a:r>
          </a:p>
          <a:p>
            <a:pPr marL="0" indent="0">
              <a:buNone/>
            </a:pPr>
            <a:r>
              <a:rPr lang="en-US" sz="1400" dirty="0">
                <a:latin typeface="Times New Roman" panose="02020603050405020304" pitchFamily="18" charset="0"/>
                <a:cs typeface="Times New Roman" panose="02020603050405020304" pitchFamily="18" charset="0"/>
              </a:rPr>
              <a:t>institution who serves in an administrative capacity</a:t>
            </a:r>
          </a:p>
          <a:p>
            <a:pPr marL="0" indent="0">
              <a:buNone/>
            </a:pPr>
            <a:r>
              <a:rPr lang="en-US" sz="1400" dirty="0">
                <a:latin typeface="Times New Roman" panose="02020603050405020304" pitchFamily="18" charset="0"/>
                <a:cs typeface="Times New Roman" panose="02020603050405020304" pitchFamily="18" charset="0"/>
              </a:rPr>
              <a:t>or has otherwise assumed a position of trust or responsibility to the members of the church or religious institution, while acting in the capacity, regardless of whether they receive compensation</a:t>
            </a:r>
          </a:p>
          <a:p>
            <a:pPr indent="-457200">
              <a:buFont typeface="Wingdings" panose="05000000000000000000" pitchFamily="2" charset="2"/>
              <a:buChar char="Ø"/>
            </a:pPr>
            <a:r>
              <a:rPr lang="en-US" sz="1400" dirty="0">
                <a:latin typeface="Times New Roman" panose="02020603050405020304" pitchFamily="18" charset="0"/>
                <a:cs typeface="Times New Roman" panose="02020603050405020304" pitchFamily="18" charset="0"/>
              </a:rPr>
              <a:t>Any person who has assumed full, intermittent, or occasional responsibility for the care of custody of the child / incapacitated adult/dependent adult, regardless of whether the person receives compensation</a:t>
            </a:r>
          </a:p>
          <a:p>
            <a:endParaRPr lang="en-US" sz="1200" dirty="0">
              <a:latin typeface="Verdana" panose="020B0604030504040204" pitchFamily="34" charset="0"/>
              <a:ea typeface="Verdana" panose="020B0604030504040204" pitchFamily="34" charset="0"/>
              <a:cs typeface="Verdana" panose="020B0604030504040204" pitchFamily="34" charset="0"/>
            </a:endParaRPr>
          </a:p>
        </p:txBody>
      </p:sp>
      <p:sp>
        <p:nvSpPr>
          <p:cNvPr id="4" name="Footer Placeholder 3">
            <a:extLst>
              <a:ext uri="{FF2B5EF4-FFF2-40B4-BE49-F238E27FC236}">
                <a16:creationId xmlns="" xmlns:a16="http://schemas.microsoft.com/office/drawing/2014/main" id="{6F6D1FF9-AA67-46AA-88CC-C554728D7D97}"/>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 xmlns:a16="http://schemas.microsoft.com/office/drawing/2014/main" id="{EA98B4C1-3418-47C6-A63F-133B86A066AF}"/>
              </a:ext>
            </a:extLst>
          </p:cNvPr>
          <p:cNvSpPr>
            <a:spLocks noGrp="1"/>
          </p:cNvSpPr>
          <p:nvPr>
            <p:ph type="sldNum" sz="quarter" idx="12"/>
          </p:nvPr>
        </p:nvSpPr>
        <p:spPr/>
        <p:txBody>
          <a:bodyPr/>
          <a:lstStyle/>
          <a:p>
            <a:fld id="{5FD82BC9-63B1-475F-82C3-3D3DE5316FF5}" type="slidenum">
              <a:rPr lang="en-US" smtClean="0"/>
              <a:t>45</a:t>
            </a:fld>
            <a:endParaRPr lang="en-US" dirty="0"/>
          </a:p>
        </p:txBody>
      </p:sp>
      <p:sp>
        <p:nvSpPr>
          <p:cNvPr id="6" name="Rectangle 5">
            <a:extLst>
              <a:ext uri="{FF2B5EF4-FFF2-40B4-BE49-F238E27FC236}">
                <a16:creationId xmlns="" xmlns:a16="http://schemas.microsoft.com/office/drawing/2014/main" id="{932F4F46-F01C-4FBD-81D8-BE847D3DDC57}"/>
              </a:ext>
            </a:extLst>
          </p:cNvPr>
          <p:cNvSpPr/>
          <p:nvPr/>
        </p:nvSpPr>
        <p:spPr>
          <a:xfrm>
            <a:off x="457200" y="1647825"/>
            <a:ext cx="8229600" cy="978729"/>
          </a:xfrm>
          <a:prstGeom prst="rect">
            <a:avLst/>
          </a:prstGeom>
        </p:spPr>
        <p:txBody>
          <a:bodyPr wrap="square">
            <a:spAutoFit/>
          </a:bodyPr>
          <a:lstStyle/>
          <a:p>
            <a:pPr>
              <a:lnSpc>
                <a:spcPct val="120000"/>
              </a:lnSpc>
            </a:pPr>
            <a:r>
              <a:rPr lang="en-US" sz="1200" b="1" dirty="0">
                <a:latin typeface="Verdana" panose="020B0604030504040204" pitchFamily="34" charset="0"/>
                <a:ea typeface="Verdana" panose="020B0604030504040204" pitchFamily="34" charset="0"/>
                <a:cs typeface="Verdana" panose="020B0604030504040204" pitchFamily="34" charset="0"/>
              </a:rPr>
              <a:t>If your occupation is listed below, you are </a:t>
            </a:r>
            <a:r>
              <a:rPr lang="en-US" sz="1200" b="1" u="sng" dirty="0">
                <a:latin typeface="Verdana" panose="020B0604030504040204" pitchFamily="34" charset="0"/>
                <a:ea typeface="Verdana" panose="020B0604030504040204" pitchFamily="34" charset="0"/>
                <a:cs typeface="Verdana" panose="020B0604030504040204" pitchFamily="34" charset="0"/>
              </a:rPr>
              <a:t>also</a:t>
            </a:r>
            <a:r>
              <a:rPr lang="en-US" sz="1200" b="1" dirty="0">
                <a:latin typeface="Verdana" panose="020B0604030504040204" pitchFamily="34" charset="0"/>
                <a:ea typeface="Verdana" panose="020B0604030504040204" pitchFamily="34" charset="0"/>
                <a:cs typeface="Verdana" panose="020B0604030504040204" pitchFamily="34" charset="0"/>
              </a:rPr>
              <a:t> required to report child abuse and neglect to Child Protective Services.</a:t>
            </a:r>
            <a:r>
              <a:rPr lang="en-US" sz="1200" dirty="0">
                <a:latin typeface="Verdana" panose="020B0604030504040204" pitchFamily="34" charset="0"/>
                <a:ea typeface="Verdana" panose="020B0604030504040204" pitchFamily="34" charset="0"/>
                <a:cs typeface="Verdana" panose="020B0604030504040204" pitchFamily="34" charset="0"/>
              </a:rPr>
              <a:t> </a:t>
            </a:r>
            <a:r>
              <a:rPr lang="en-US" sz="1200" b="1" dirty="0">
                <a:latin typeface="Verdana" panose="020B0604030504040204" pitchFamily="34" charset="0"/>
                <a:ea typeface="Verdana" panose="020B0604030504040204" pitchFamily="34" charset="0"/>
                <a:cs typeface="Verdana" panose="020B0604030504040204" pitchFamily="34" charset="0"/>
              </a:rPr>
              <a:t>CPS has different requirements for reporting.</a:t>
            </a:r>
          </a:p>
          <a:p>
            <a:pPr>
              <a:lnSpc>
                <a:spcPct val="120000"/>
              </a:lnSpc>
            </a:pPr>
            <a:endParaRPr lang="en-US" sz="1200" b="1" dirty="0">
              <a:latin typeface="Verdana" panose="020B0604030504040204" pitchFamily="34" charset="0"/>
              <a:ea typeface="Verdana" panose="020B0604030504040204" pitchFamily="34" charset="0"/>
              <a:cs typeface="Verdana" panose="020B0604030504040204" pitchFamily="34" charset="0"/>
            </a:endParaRPr>
          </a:p>
          <a:p>
            <a:pPr indent="-457200">
              <a:lnSpc>
                <a:spcPct val="120000"/>
              </a:lnSpc>
            </a:pPr>
            <a:r>
              <a:rPr lang="en-US" sz="1200" dirty="0">
                <a:latin typeface="Verdana" panose="020B0604030504040204" pitchFamily="34" charset="0"/>
                <a:ea typeface="Verdana" panose="020B0604030504040204" pitchFamily="34" charset="0"/>
                <a:cs typeface="Verdana" panose="020B0604030504040204" pitchFamily="34" charset="0"/>
              </a:rPr>
              <a:t>Visit</a:t>
            </a:r>
            <a:r>
              <a:rPr lang="en-US" sz="1200" b="1" dirty="0">
                <a:latin typeface="Verdana" panose="020B0604030504040204" pitchFamily="34" charset="0"/>
                <a:ea typeface="Verdana" panose="020B0604030504040204" pitchFamily="34" charset="0"/>
                <a:cs typeface="Verdana" panose="020B0604030504040204" pitchFamily="34" charset="0"/>
              </a:rPr>
              <a:t> </a:t>
            </a:r>
            <a:r>
              <a:rPr lang="en-US" sz="1200" b="1" dirty="0">
                <a:latin typeface="Verdana" panose="020B0604030504040204" pitchFamily="34" charset="0"/>
                <a:ea typeface="Verdana" panose="020B0604030504040204" pitchFamily="34" charset="0"/>
                <a:cs typeface="Verdana" panose="020B0604030504040204" pitchFamily="34" charset="0"/>
                <a:hlinkClick r:id="rId2"/>
              </a:rPr>
              <a:t>http://www.maine.gov/dhhs/ocfs/mandated-reporters.shtml</a:t>
            </a:r>
            <a:r>
              <a:rPr lang="en-US" sz="1200" b="1" dirty="0">
                <a:latin typeface="Verdana" panose="020B0604030504040204" pitchFamily="34" charset="0"/>
                <a:ea typeface="Verdana" panose="020B0604030504040204" pitchFamily="34" charset="0"/>
                <a:cs typeface="Verdana" panose="020B0604030504040204" pitchFamily="34" charset="0"/>
              </a:rPr>
              <a:t> </a:t>
            </a:r>
            <a:r>
              <a:rPr lang="en-US" sz="1200" dirty="0">
                <a:latin typeface="Verdana" panose="020B0604030504040204" pitchFamily="34" charset="0"/>
                <a:ea typeface="Verdana" panose="020B0604030504040204" pitchFamily="34" charset="0"/>
                <a:cs typeface="Verdana" panose="020B0604030504040204" pitchFamily="34" charset="0"/>
              </a:rPr>
              <a:t>for more information </a:t>
            </a:r>
          </a:p>
        </p:txBody>
      </p:sp>
    </p:spTree>
    <p:extLst>
      <p:ext uri="{BB962C8B-B14F-4D97-AF65-F5344CB8AC3E}">
        <p14:creationId xmlns:p14="http://schemas.microsoft.com/office/powerpoint/2010/main" val="37497787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6FF891F-1B53-4E89-B2A4-73DE236B8774}"/>
              </a:ext>
            </a:extLst>
          </p:cNvPr>
          <p:cNvSpPr>
            <a:spLocks noGrp="1"/>
          </p:cNvSpPr>
          <p:nvPr>
            <p:ph idx="1"/>
          </p:nvPr>
        </p:nvSpPr>
        <p:spPr/>
        <p:txBody>
          <a:bodyPr/>
          <a:lstStyle/>
          <a:p>
            <a:pPr marL="0" indent="0" algn="ctr">
              <a:buNone/>
            </a:pPr>
            <a:r>
              <a:rPr lang="en-US" sz="2800" dirty="0"/>
              <a:t>Please click the link below to receive a </a:t>
            </a:r>
            <a:r>
              <a:rPr lang="en-US" sz="2800"/>
              <a:t>certificate:</a:t>
            </a:r>
          </a:p>
          <a:p>
            <a:pPr marL="0" indent="0" algn="ctr">
              <a:buNone/>
            </a:pPr>
            <a:endParaRPr lang="en-US" sz="2800" dirty="0"/>
          </a:p>
          <a:p>
            <a:pPr marL="0" indent="0" algn="ctr">
              <a:buNone/>
            </a:pPr>
            <a:r>
              <a:rPr lang="en-US" sz="1600" dirty="0">
                <a:hlinkClick r:id="rId2"/>
              </a:rPr>
              <a:t>https://www.maine.gov/dhhs/oads/aps-guardianship/aps-mandated-reporter-quiz.shtml</a:t>
            </a:r>
            <a:r>
              <a:rPr lang="en-US" sz="1600" dirty="0"/>
              <a:t>  </a:t>
            </a:r>
          </a:p>
          <a:p>
            <a:pPr marL="0" indent="0" algn="ctr">
              <a:buNone/>
            </a:pPr>
            <a:endParaRPr lang="en-US" sz="1600" dirty="0"/>
          </a:p>
          <a:p>
            <a:pPr marL="0" indent="0" algn="ctr">
              <a:buNone/>
            </a:pPr>
            <a:endParaRPr lang="en-US" sz="1600" dirty="0"/>
          </a:p>
          <a:p>
            <a:pPr marL="0" indent="0" algn="ctr">
              <a:buNone/>
            </a:pPr>
            <a:endParaRPr lang="en-US" sz="1600" dirty="0"/>
          </a:p>
          <a:p>
            <a:pPr marL="0" indent="0" algn="ctr">
              <a:buNone/>
            </a:pPr>
            <a:r>
              <a:rPr lang="en-US" sz="2400" dirty="0"/>
              <a:t>Thank you</a:t>
            </a:r>
          </a:p>
          <a:p>
            <a:pPr marL="0" indent="0" algn="ctr">
              <a:buNone/>
            </a:pPr>
            <a:endParaRPr lang="en-US" sz="1600" dirty="0"/>
          </a:p>
        </p:txBody>
      </p:sp>
      <p:sp>
        <p:nvSpPr>
          <p:cNvPr id="4" name="Footer Placeholder 3">
            <a:extLst>
              <a:ext uri="{FF2B5EF4-FFF2-40B4-BE49-F238E27FC236}">
                <a16:creationId xmlns="" xmlns:a16="http://schemas.microsoft.com/office/drawing/2014/main" id="{430895FA-CF4E-4C04-B3C0-FA945B1CB48C}"/>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 xmlns:a16="http://schemas.microsoft.com/office/drawing/2014/main" id="{D46CA504-341D-4450-A213-B51EED9F6ACA}"/>
              </a:ext>
            </a:extLst>
          </p:cNvPr>
          <p:cNvSpPr>
            <a:spLocks noGrp="1"/>
          </p:cNvSpPr>
          <p:nvPr>
            <p:ph type="sldNum" sz="quarter" idx="12"/>
          </p:nvPr>
        </p:nvSpPr>
        <p:spPr/>
        <p:txBody>
          <a:bodyPr/>
          <a:lstStyle/>
          <a:p>
            <a:fld id="{5FD82BC9-63B1-475F-82C3-3D3DE5316FF5}" type="slidenum">
              <a:rPr lang="en-US" smtClean="0"/>
              <a:t>46</a:t>
            </a:fld>
            <a:endParaRPr lang="en-US" dirty="0"/>
          </a:p>
        </p:txBody>
      </p:sp>
      <p:sp>
        <p:nvSpPr>
          <p:cNvPr id="6" name="Title 1">
            <a:extLst>
              <a:ext uri="{FF2B5EF4-FFF2-40B4-BE49-F238E27FC236}">
                <a16:creationId xmlns="" xmlns:a16="http://schemas.microsoft.com/office/drawing/2014/main" id="{903B13E3-F736-420C-A729-AB7D3259C306}"/>
              </a:ext>
            </a:extLst>
          </p:cNvPr>
          <p:cNvSpPr>
            <a:spLocks noGrp="1"/>
          </p:cNvSpPr>
          <p:nvPr>
            <p:ph type="title"/>
          </p:nvPr>
        </p:nvSpPr>
        <p:spPr>
          <a:solidFill>
            <a:schemeClr val="accent1">
              <a:lumMod val="75000"/>
            </a:schemeClr>
          </a:solidFill>
        </p:spPr>
        <p:txBody>
          <a:bodyPr>
            <a:normAutofit fontScale="90000"/>
          </a:bodyPr>
          <a:lstStyle/>
          <a:p>
            <a:pPr>
              <a:spcBef>
                <a:spcPts val="0"/>
              </a:spcBef>
            </a:pP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en-US" sz="4000" dirty="0">
                <a:solidFill>
                  <a:schemeClr val="bg1"/>
                </a:solidFill>
                <a:latin typeface="+mn-lt"/>
                <a:cs typeface="Times New Roman" panose="02020603050405020304" pitchFamily="18" charset="0"/>
              </a:rPr>
              <a:t>TRAINING COMPLETE</a:t>
            </a:r>
            <a:r>
              <a:rPr lang="en-US" dirty="0">
                <a:latin typeface="+mn-lt"/>
              </a:rPr>
              <a:t/>
            </a:r>
            <a:br>
              <a:rPr lang="en-US" dirty="0">
                <a:latin typeface="+mn-lt"/>
              </a:rPr>
            </a:br>
            <a:endParaRPr lang="en-US" dirty="0">
              <a:latin typeface="+mn-lt"/>
            </a:endParaRPr>
          </a:p>
        </p:txBody>
      </p:sp>
      <p:pic>
        <p:nvPicPr>
          <p:cNvPr id="9" name="Picture 8">
            <a:extLst>
              <a:ext uri="{FF2B5EF4-FFF2-40B4-BE49-F238E27FC236}">
                <a16:creationId xmlns="" xmlns:a16="http://schemas.microsoft.com/office/drawing/2014/main" id="{73D82FB2-9D96-461A-8F0F-EA8096E93BA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48100" y="4343400"/>
            <a:ext cx="1447800" cy="1447800"/>
          </a:xfrm>
          <a:prstGeom prst="rect">
            <a:avLst/>
          </a:prstGeom>
        </p:spPr>
      </p:pic>
    </p:spTree>
    <p:extLst>
      <p:ext uri="{BB962C8B-B14F-4D97-AF65-F5344CB8AC3E}">
        <p14:creationId xmlns:p14="http://schemas.microsoft.com/office/powerpoint/2010/main" val="1727943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1B9C9E7-74B5-4376-A909-3294D965DDCE}"/>
              </a:ext>
            </a:extLst>
          </p:cNvPr>
          <p:cNvSpPr>
            <a:spLocks noGrp="1"/>
          </p:cNvSpPr>
          <p:nvPr>
            <p:ph type="title"/>
          </p:nvPr>
        </p:nvSpPr>
        <p:spPr>
          <a:solidFill>
            <a:schemeClr val="accent1">
              <a:lumMod val="75000"/>
            </a:schemeClr>
          </a:solidFill>
        </p:spPr>
        <p:txBody>
          <a:bodyPr>
            <a:normAutofit/>
          </a:bodyPr>
          <a:lstStyle/>
          <a:p>
            <a:pPr lvl="0" algn="l">
              <a:spcBef>
                <a:spcPct val="20000"/>
              </a:spcBef>
            </a:pPr>
            <a:r>
              <a:rPr lang="en-US" sz="3600" dirty="0">
                <a:solidFill>
                  <a:prstClr val="white"/>
                </a:solidFill>
                <a:latin typeface="+mn-lt"/>
                <a:ea typeface="+mn-ea"/>
                <a:cs typeface="Times New Roman" panose="02020603050405020304" pitchFamily="18" charset="0"/>
              </a:rPr>
              <a:t>MANDATED REPORTING</a:t>
            </a:r>
          </a:p>
        </p:txBody>
      </p:sp>
      <p:sp>
        <p:nvSpPr>
          <p:cNvPr id="3" name="Content Placeholder 2">
            <a:extLst>
              <a:ext uri="{FF2B5EF4-FFF2-40B4-BE49-F238E27FC236}">
                <a16:creationId xmlns="" xmlns:a16="http://schemas.microsoft.com/office/drawing/2014/main" id="{4F810CC9-61F5-4C4A-B594-19A4BD08C4DC}"/>
              </a:ext>
            </a:extLst>
          </p:cNvPr>
          <p:cNvSpPr>
            <a:spLocks noGrp="1"/>
          </p:cNvSpPr>
          <p:nvPr>
            <p:ph idx="1"/>
          </p:nvPr>
        </p:nvSpPr>
        <p:spPr/>
        <p:txBody>
          <a:bodyPr>
            <a:normAutofit fontScale="77500" lnSpcReduction="20000"/>
          </a:bodyPr>
          <a:lstStyle/>
          <a:p>
            <a:pPr marL="0" indent="0" algn="ctr">
              <a:buNone/>
            </a:pPr>
            <a:r>
              <a:rPr lang="en-US" sz="4800" dirty="0">
                <a:ea typeface="Verdana" panose="020B0604030504040204" pitchFamily="34" charset="0"/>
                <a:hlinkClick r:id="rId2"/>
              </a:rPr>
              <a:t>Maine law</a:t>
            </a:r>
            <a:r>
              <a:rPr lang="en-US" sz="4800" dirty="0">
                <a:ea typeface="Verdana" panose="020B0604030504040204" pitchFamily="34" charset="0"/>
              </a:rPr>
              <a:t> states that certain people shall report immediately to the Department when the person knows or has reasonable cause to suspect that an incapacitated or dependent adult has been or is likely to be abused, neglected or exploited. </a:t>
            </a:r>
            <a:r>
              <a:rPr lang="en-US" sz="2800" dirty="0">
                <a:solidFill>
                  <a:srgbClr val="FF0000"/>
                </a:solidFill>
                <a:ea typeface="Verdana" panose="020B0604030504040204" pitchFamily="34" charset="0"/>
                <a:hlinkClick r:id="rId3"/>
              </a:rPr>
              <a:t>22 M.R.S. § 3477</a:t>
            </a:r>
            <a:endParaRPr lang="en-US" sz="2800" dirty="0">
              <a:ea typeface="Verdana" panose="020B0604030504040204" pitchFamily="34" charset="0"/>
            </a:endParaRPr>
          </a:p>
          <a:p>
            <a:pPr marL="0" indent="0" algn="ctr">
              <a:buNone/>
            </a:pPr>
            <a:r>
              <a:rPr lang="en-US" sz="4800" dirty="0">
                <a:ea typeface="Verdana" panose="020B0604030504040204" pitchFamily="34" charset="0"/>
              </a:rPr>
              <a:t>The “Department” means Adult Protective Services in this case. </a:t>
            </a:r>
            <a:endParaRPr lang="en-US" sz="2800" dirty="0">
              <a:solidFill>
                <a:srgbClr val="FF0000"/>
              </a:solidFill>
              <a:ea typeface="Verdana" panose="020B0604030504040204" pitchFamily="34" charset="0"/>
            </a:endParaRPr>
          </a:p>
          <a:p>
            <a:endParaRPr lang="en-US"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 xmlns:a16="http://schemas.microsoft.com/office/drawing/2014/main" id="{6BF2E629-BEB8-4E1D-98D8-04FF9EF2488F}"/>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 xmlns:a16="http://schemas.microsoft.com/office/drawing/2014/main" id="{127C9B2F-5781-47E4-9F36-882474FA633C}"/>
              </a:ext>
            </a:extLst>
          </p:cNvPr>
          <p:cNvSpPr>
            <a:spLocks noGrp="1"/>
          </p:cNvSpPr>
          <p:nvPr>
            <p:ph type="sldNum" sz="quarter" idx="12"/>
          </p:nvPr>
        </p:nvSpPr>
        <p:spPr/>
        <p:txBody>
          <a:bodyPr/>
          <a:lstStyle/>
          <a:p>
            <a:fld id="{5FD82BC9-63B1-475F-82C3-3D3DE5316FF5}" type="slidenum">
              <a:rPr lang="en-US" smtClean="0"/>
              <a:t>5</a:t>
            </a:fld>
            <a:endParaRPr lang="en-US" dirty="0"/>
          </a:p>
        </p:txBody>
      </p:sp>
    </p:spTree>
    <p:extLst>
      <p:ext uri="{BB962C8B-B14F-4D97-AF65-F5344CB8AC3E}">
        <p14:creationId xmlns:p14="http://schemas.microsoft.com/office/powerpoint/2010/main" val="3225725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ABCB5F-18FF-46D4-B73A-A593551AEA23}"/>
              </a:ext>
            </a:extLst>
          </p:cNvPr>
          <p:cNvSpPr>
            <a:spLocks noGrp="1"/>
          </p:cNvSpPr>
          <p:nvPr>
            <p:ph type="title"/>
          </p:nvPr>
        </p:nvSpPr>
        <p:spPr>
          <a:solidFill>
            <a:schemeClr val="accent1">
              <a:lumMod val="75000"/>
            </a:schemeClr>
          </a:solidFill>
        </p:spPr>
        <p:txBody>
          <a:bodyPr>
            <a:normAutofit/>
          </a:bodyPr>
          <a:lstStyle/>
          <a:p>
            <a:pPr algn="l"/>
            <a:r>
              <a:rPr lang="en-US" sz="4000" dirty="0">
                <a:solidFill>
                  <a:schemeClr val="bg1"/>
                </a:solidFill>
                <a:latin typeface="+mn-lt"/>
                <a:cs typeface="Times New Roman" panose="02020603050405020304" pitchFamily="18" charset="0"/>
              </a:rPr>
              <a:t>MANDATED REPORTERS</a:t>
            </a:r>
            <a:endParaRPr lang="en-US" sz="4100" dirty="0">
              <a:solidFill>
                <a:schemeClr val="bg1"/>
              </a:solidFill>
              <a:latin typeface="+mn-lt"/>
              <a:cs typeface="Times New Roman" panose="02020603050405020304" pitchFamily="18" charset="0"/>
            </a:endParaRPr>
          </a:p>
        </p:txBody>
      </p:sp>
      <p:sp>
        <p:nvSpPr>
          <p:cNvPr id="3" name="Content Placeholder 2">
            <a:extLst>
              <a:ext uri="{FF2B5EF4-FFF2-40B4-BE49-F238E27FC236}">
                <a16:creationId xmlns="" xmlns:a16="http://schemas.microsoft.com/office/drawing/2014/main" id="{849B09A7-B624-4E8F-8235-38AF70CB8E8D}"/>
              </a:ext>
            </a:extLst>
          </p:cNvPr>
          <p:cNvSpPr>
            <a:spLocks noGrp="1"/>
          </p:cNvSpPr>
          <p:nvPr>
            <p:ph idx="1"/>
          </p:nvPr>
        </p:nvSpPr>
        <p:spPr/>
        <p:txBody>
          <a:bodyPr numCol="2">
            <a:normAutofit fontScale="25000" lnSpcReduction="20000"/>
          </a:bodyPr>
          <a:lstStyle/>
          <a:p>
            <a:pPr marL="0" indent="0">
              <a:buNone/>
            </a:pPr>
            <a:r>
              <a:rPr lang="en-US" sz="4800" b="1" dirty="0">
                <a:latin typeface="Times New Roman" panose="02020603050405020304" pitchFamily="18" charset="0"/>
                <a:ea typeface="Verdana" panose="020B0604030504040204" pitchFamily="34" charset="0"/>
                <a:cs typeface="Times New Roman" panose="02020603050405020304" pitchFamily="18" charset="0"/>
              </a:rPr>
              <a:t>Mandated reporters include:</a:t>
            </a:r>
          </a:p>
          <a:p>
            <a:pPr marL="0" indent="0">
              <a:buNone/>
            </a:pPr>
            <a:endParaRPr lang="en-US" sz="4800" dirty="0">
              <a:latin typeface="Times New Roman" panose="02020603050405020304" pitchFamily="18" charset="0"/>
              <a:ea typeface="Verdana" panose="020B0604030504040204" pitchFamily="34" charset="0"/>
              <a:cs typeface="Times New Roman" panose="02020603050405020304" pitchFamily="18" charset="0"/>
            </a:endParaRPr>
          </a:p>
          <a:p>
            <a:r>
              <a:rPr lang="en-US" sz="8000" dirty="0">
                <a:latin typeface="Times New Roman" panose="02020603050405020304" pitchFamily="18" charset="0"/>
                <a:ea typeface="Verdana" panose="020B0604030504040204" pitchFamily="34" charset="0"/>
                <a:cs typeface="Times New Roman" panose="02020603050405020304" pitchFamily="18" charset="0"/>
              </a:rPr>
              <a:t>An allopathic or osteopathic physician</a:t>
            </a:r>
          </a:p>
          <a:p>
            <a:r>
              <a:rPr lang="en-US" sz="8000" dirty="0">
                <a:latin typeface="Times New Roman" panose="02020603050405020304" pitchFamily="18" charset="0"/>
                <a:ea typeface="Verdana" panose="020B0604030504040204" pitchFamily="34" charset="0"/>
                <a:cs typeface="Times New Roman" panose="02020603050405020304" pitchFamily="18" charset="0"/>
              </a:rPr>
              <a:t>A medical resident or intern</a:t>
            </a:r>
          </a:p>
          <a:p>
            <a:r>
              <a:rPr lang="en-US" sz="8000" dirty="0">
                <a:latin typeface="Times New Roman" panose="02020603050405020304" pitchFamily="18" charset="0"/>
                <a:ea typeface="Verdana" panose="020B0604030504040204" pitchFamily="34" charset="0"/>
                <a:cs typeface="Times New Roman" panose="02020603050405020304" pitchFamily="18" charset="0"/>
              </a:rPr>
              <a:t>A medical examiner</a:t>
            </a:r>
          </a:p>
          <a:p>
            <a:r>
              <a:rPr lang="en-US" sz="8000" dirty="0">
                <a:latin typeface="Times New Roman" panose="02020603050405020304" pitchFamily="18" charset="0"/>
                <a:ea typeface="Verdana" panose="020B0604030504040204" pitchFamily="34" charset="0"/>
                <a:cs typeface="Times New Roman" panose="02020603050405020304" pitchFamily="18" charset="0"/>
              </a:rPr>
              <a:t>A physician's assistant</a:t>
            </a:r>
          </a:p>
          <a:p>
            <a:r>
              <a:rPr lang="en-US" sz="8000" dirty="0">
                <a:latin typeface="Times New Roman" panose="02020603050405020304" pitchFamily="18" charset="0"/>
                <a:ea typeface="Verdana" panose="020B0604030504040204" pitchFamily="34" charset="0"/>
                <a:cs typeface="Times New Roman" panose="02020603050405020304" pitchFamily="18" charset="0"/>
              </a:rPr>
              <a:t>A dentist, dental hygienist or dental assistant</a:t>
            </a:r>
          </a:p>
          <a:p>
            <a:r>
              <a:rPr lang="en-US" sz="8000" dirty="0">
                <a:latin typeface="Times New Roman" panose="02020603050405020304" pitchFamily="18" charset="0"/>
                <a:ea typeface="Verdana" panose="020B0604030504040204" pitchFamily="34" charset="0"/>
                <a:cs typeface="Times New Roman" panose="02020603050405020304" pitchFamily="18" charset="0"/>
              </a:rPr>
              <a:t>A chiropractor</a:t>
            </a:r>
          </a:p>
          <a:p>
            <a:r>
              <a:rPr lang="en-US" sz="8000" dirty="0">
                <a:latin typeface="Times New Roman" panose="02020603050405020304" pitchFamily="18" charset="0"/>
                <a:ea typeface="Verdana" panose="020B0604030504040204" pitchFamily="34" charset="0"/>
                <a:cs typeface="Times New Roman" panose="02020603050405020304" pitchFamily="18" charset="0"/>
              </a:rPr>
              <a:t>A podiatrist</a:t>
            </a:r>
          </a:p>
          <a:p>
            <a:r>
              <a:rPr lang="en-US" sz="8000" dirty="0">
                <a:latin typeface="Times New Roman" panose="02020603050405020304" pitchFamily="18" charset="0"/>
                <a:ea typeface="Verdana" panose="020B0604030504040204" pitchFamily="34" charset="0"/>
                <a:cs typeface="Times New Roman" panose="02020603050405020304" pitchFamily="18" charset="0"/>
              </a:rPr>
              <a:t>A registered or licensed practical nurse</a:t>
            </a:r>
          </a:p>
          <a:p>
            <a:r>
              <a:rPr lang="en-US" sz="8000" dirty="0">
                <a:latin typeface="Times New Roman" panose="02020603050405020304" pitchFamily="18" charset="0"/>
                <a:ea typeface="Verdana" panose="020B0604030504040204" pitchFamily="34" charset="0"/>
                <a:cs typeface="Times New Roman" panose="02020603050405020304" pitchFamily="18" charset="0"/>
              </a:rPr>
              <a:t>A certified nursing assistant</a:t>
            </a:r>
          </a:p>
          <a:p>
            <a:endParaRPr lang="en-US" sz="8000" dirty="0">
              <a:latin typeface="Times New Roman" panose="02020603050405020304" pitchFamily="18" charset="0"/>
              <a:ea typeface="Verdana" panose="020B0604030504040204" pitchFamily="34" charset="0"/>
              <a:cs typeface="Times New Roman" panose="02020603050405020304" pitchFamily="18" charset="0"/>
            </a:endParaRPr>
          </a:p>
          <a:p>
            <a:pPr marL="0" indent="0">
              <a:buNone/>
            </a:pPr>
            <a:endParaRPr lang="en-US" sz="8000" dirty="0">
              <a:latin typeface="Times New Roman" panose="02020603050405020304" pitchFamily="18" charset="0"/>
              <a:ea typeface="Verdana" panose="020B0604030504040204" pitchFamily="34" charset="0"/>
              <a:cs typeface="Times New Roman" panose="02020603050405020304" pitchFamily="18" charset="0"/>
            </a:endParaRPr>
          </a:p>
          <a:p>
            <a:endParaRPr lang="en-US" sz="8000" dirty="0">
              <a:latin typeface="Times New Roman" panose="02020603050405020304" pitchFamily="18" charset="0"/>
              <a:ea typeface="Verdana" panose="020B0604030504040204" pitchFamily="34" charset="0"/>
              <a:cs typeface="Times New Roman" panose="02020603050405020304" pitchFamily="18" charset="0"/>
            </a:endParaRPr>
          </a:p>
          <a:p>
            <a:r>
              <a:rPr lang="en-US" sz="8000" dirty="0">
                <a:latin typeface="Times New Roman" panose="02020603050405020304" pitchFamily="18" charset="0"/>
                <a:ea typeface="Verdana" panose="020B0604030504040204" pitchFamily="34" charset="0"/>
                <a:cs typeface="Times New Roman" panose="02020603050405020304" pitchFamily="18" charset="0"/>
              </a:rPr>
              <a:t>A social worker</a:t>
            </a:r>
          </a:p>
          <a:p>
            <a:r>
              <a:rPr lang="en-US" sz="8000" dirty="0">
                <a:latin typeface="Times New Roman" panose="02020603050405020304" pitchFamily="18" charset="0"/>
                <a:ea typeface="Verdana" panose="020B0604030504040204" pitchFamily="34" charset="0"/>
                <a:cs typeface="Times New Roman" panose="02020603050405020304" pitchFamily="18" charset="0"/>
              </a:rPr>
              <a:t>A psychologist</a:t>
            </a:r>
          </a:p>
          <a:p>
            <a:r>
              <a:rPr lang="en-US" sz="8000" dirty="0">
                <a:latin typeface="Times New Roman" panose="02020603050405020304" pitchFamily="18" charset="0"/>
                <a:ea typeface="Verdana" panose="020B0604030504040204" pitchFamily="34" charset="0"/>
                <a:cs typeface="Times New Roman" panose="02020603050405020304" pitchFamily="18" charset="0"/>
              </a:rPr>
              <a:t>A pharmacist</a:t>
            </a:r>
          </a:p>
          <a:p>
            <a:r>
              <a:rPr lang="en-US" sz="8000" dirty="0">
                <a:latin typeface="Times New Roman" panose="02020603050405020304" pitchFamily="18" charset="0"/>
                <a:ea typeface="Verdana" panose="020B0604030504040204" pitchFamily="34" charset="0"/>
                <a:cs typeface="Times New Roman" panose="02020603050405020304" pitchFamily="18" charset="0"/>
              </a:rPr>
              <a:t>A physical therapist</a:t>
            </a:r>
          </a:p>
          <a:p>
            <a:r>
              <a:rPr lang="en-US" sz="8000" dirty="0">
                <a:latin typeface="Times New Roman" panose="02020603050405020304" pitchFamily="18" charset="0"/>
                <a:ea typeface="Verdana" panose="020B0604030504040204" pitchFamily="34" charset="0"/>
                <a:cs typeface="Times New Roman" panose="02020603050405020304" pitchFamily="18" charset="0"/>
              </a:rPr>
              <a:t>A speech therapist</a:t>
            </a:r>
          </a:p>
          <a:p>
            <a:r>
              <a:rPr lang="en-US" sz="8000" dirty="0">
                <a:latin typeface="Times New Roman" panose="02020603050405020304" pitchFamily="18" charset="0"/>
                <a:ea typeface="Verdana" panose="020B0604030504040204" pitchFamily="34" charset="0"/>
                <a:cs typeface="Times New Roman" panose="02020603050405020304" pitchFamily="18" charset="0"/>
              </a:rPr>
              <a:t>An occupational therapist</a:t>
            </a:r>
          </a:p>
          <a:p>
            <a:r>
              <a:rPr lang="en-US" sz="8000" dirty="0">
                <a:latin typeface="Times New Roman" panose="02020603050405020304" pitchFamily="18" charset="0"/>
                <a:ea typeface="Verdana" panose="020B0604030504040204" pitchFamily="34" charset="0"/>
                <a:cs typeface="Times New Roman" panose="02020603050405020304" pitchFamily="18" charset="0"/>
              </a:rPr>
              <a:t>A mental health professional</a:t>
            </a:r>
          </a:p>
          <a:p>
            <a:r>
              <a:rPr lang="en-US" sz="8000" dirty="0">
                <a:latin typeface="Times New Roman" panose="02020603050405020304" pitchFamily="18" charset="0"/>
                <a:ea typeface="Verdana" panose="020B0604030504040204" pitchFamily="34" charset="0"/>
                <a:cs typeface="Times New Roman" panose="02020603050405020304" pitchFamily="18" charset="0"/>
              </a:rPr>
              <a:t>A law enforcement official, corrections officer or other person holding a certification from the Maine Criminal Justice Academy</a:t>
            </a:r>
          </a:p>
          <a:p>
            <a:endParaRPr lang="en-US"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 xmlns:a16="http://schemas.microsoft.com/office/drawing/2014/main" id="{20509BA0-B3B4-453E-B301-45E39B22CF04}"/>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 xmlns:a16="http://schemas.microsoft.com/office/drawing/2014/main" id="{C0816CED-C388-4798-8D2B-03DB88023EE7}"/>
              </a:ext>
            </a:extLst>
          </p:cNvPr>
          <p:cNvSpPr>
            <a:spLocks noGrp="1"/>
          </p:cNvSpPr>
          <p:nvPr>
            <p:ph type="sldNum" sz="quarter" idx="12"/>
          </p:nvPr>
        </p:nvSpPr>
        <p:spPr/>
        <p:txBody>
          <a:bodyPr/>
          <a:lstStyle/>
          <a:p>
            <a:fld id="{5FD82BC9-63B1-475F-82C3-3D3DE5316FF5}" type="slidenum">
              <a:rPr lang="en-US" smtClean="0"/>
              <a:t>6</a:t>
            </a:fld>
            <a:endParaRPr lang="en-US" dirty="0"/>
          </a:p>
        </p:txBody>
      </p:sp>
    </p:spTree>
    <p:extLst>
      <p:ext uri="{BB962C8B-B14F-4D97-AF65-F5344CB8AC3E}">
        <p14:creationId xmlns:p14="http://schemas.microsoft.com/office/powerpoint/2010/main" val="1737250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40F84F0-7A9E-4C20-BBE6-4191D1F95F56}"/>
              </a:ext>
            </a:extLst>
          </p:cNvPr>
          <p:cNvSpPr>
            <a:spLocks noGrp="1"/>
          </p:cNvSpPr>
          <p:nvPr>
            <p:ph type="title"/>
          </p:nvPr>
        </p:nvSpPr>
        <p:spPr>
          <a:solidFill>
            <a:schemeClr val="accent1">
              <a:lumMod val="75000"/>
            </a:schemeClr>
          </a:solidFill>
        </p:spPr>
        <p:txBody>
          <a:bodyPr>
            <a:normAutofit/>
          </a:bodyPr>
          <a:lstStyle/>
          <a:p>
            <a:pPr algn="l"/>
            <a:r>
              <a:rPr lang="en-US" sz="3600" dirty="0">
                <a:solidFill>
                  <a:schemeClr val="bg1"/>
                </a:solidFill>
              </a:rPr>
              <a:t>MANDATED REPORTERS, CONT.</a:t>
            </a:r>
          </a:p>
        </p:txBody>
      </p:sp>
      <p:sp>
        <p:nvSpPr>
          <p:cNvPr id="3" name="Content Placeholder 2">
            <a:extLst>
              <a:ext uri="{FF2B5EF4-FFF2-40B4-BE49-F238E27FC236}">
                <a16:creationId xmlns="" xmlns:a16="http://schemas.microsoft.com/office/drawing/2014/main" id="{F55B1354-F90E-4372-BCFB-F4A87BBCA08B}"/>
              </a:ext>
            </a:extLst>
          </p:cNvPr>
          <p:cNvSpPr>
            <a:spLocks noGrp="1"/>
          </p:cNvSpPr>
          <p:nvPr>
            <p:ph idx="1"/>
          </p:nvPr>
        </p:nvSpPr>
        <p:spPr/>
        <p:txBody>
          <a:bodyPr numCol="2">
            <a:normAutofit fontScale="70000" lnSpcReduction="20000"/>
          </a:bodyPr>
          <a:lstStyle/>
          <a:p>
            <a:pPr marL="0" indent="0">
              <a:buNone/>
            </a:pPr>
            <a:r>
              <a:rPr lang="en-US" sz="2800" b="1" dirty="0">
                <a:ea typeface="Verdana" panose="020B0604030504040204" pitchFamily="34" charset="0"/>
              </a:rPr>
              <a:t>Mandated reporters also include:</a:t>
            </a:r>
          </a:p>
          <a:p>
            <a:pPr marL="0" indent="0">
              <a:buNone/>
            </a:pPr>
            <a:endParaRPr lang="en-US" sz="2800" dirty="0">
              <a:ea typeface="Verdana" panose="020B0604030504040204" pitchFamily="34" charset="0"/>
            </a:endParaRPr>
          </a:p>
          <a:p>
            <a:r>
              <a:rPr lang="en-US" sz="2800" dirty="0">
                <a:ea typeface="Verdana" panose="020B0604030504040204" pitchFamily="34" charset="0"/>
              </a:rPr>
              <a:t>Emergency room personnel</a:t>
            </a:r>
          </a:p>
          <a:p>
            <a:r>
              <a:rPr lang="en-US" sz="2800" dirty="0">
                <a:ea typeface="Verdana" panose="020B0604030504040204" pitchFamily="34" charset="0"/>
              </a:rPr>
              <a:t>An ambulance attendant</a:t>
            </a:r>
          </a:p>
          <a:p>
            <a:r>
              <a:rPr lang="en-US" sz="2800" dirty="0">
                <a:ea typeface="Verdana" panose="020B0604030504040204" pitchFamily="34" charset="0"/>
              </a:rPr>
              <a:t>An emergency medical technician or other licensed medical service provider</a:t>
            </a:r>
          </a:p>
          <a:p>
            <a:r>
              <a:rPr lang="en-US" sz="2800" dirty="0">
                <a:ea typeface="Verdana" panose="020B0604030504040204" pitchFamily="34" charset="0"/>
              </a:rPr>
              <a:t>A humane agent employed by the Department of Agriculture, Conservation and Forestry</a:t>
            </a:r>
          </a:p>
          <a:p>
            <a:r>
              <a:rPr lang="en-US" sz="2800" dirty="0">
                <a:ea typeface="Verdana" panose="020B0604030504040204" pitchFamily="34" charset="0"/>
              </a:rPr>
              <a:t>A clergy member acquiring the information as a result of clerical professional work except for information received during confidential communications</a:t>
            </a:r>
          </a:p>
          <a:p>
            <a:endParaRPr lang="en-US" sz="2800" dirty="0">
              <a:ea typeface="Verdana" panose="020B0604030504040204" pitchFamily="34" charset="0"/>
            </a:endParaRPr>
          </a:p>
          <a:p>
            <a:endParaRPr lang="en-US" sz="2800" dirty="0">
              <a:ea typeface="Verdana" panose="020B0604030504040204" pitchFamily="34" charset="0"/>
            </a:endParaRPr>
          </a:p>
          <a:p>
            <a:endParaRPr lang="en-US" sz="2800" dirty="0">
              <a:ea typeface="Verdana" panose="020B0604030504040204" pitchFamily="34" charset="0"/>
            </a:endParaRPr>
          </a:p>
          <a:p>
            <a:r>
              <a:rPr lang="en-US" sz="2800" dirty="0">
                <a:ea typeface="Verdana" panose="020B0604030504040204" pitchFamily="34" charset="0"/>
              </a:rPr>
              <a:t>Unlicensed assistive personnel</a:t>
            </a:r>
          </a:p>
          <a:p>
            <a:r>
              <a:rPr lang="en-US" sz="2800" dirty="0">
                <a:ea typeface="Verdana" panose="020B0604030504040204" pitchFamily="34" charset="0"/>
              </a:rPr>
              <a:t>A sexual assault counselor</a:t>
            </a:r>
          </a:p>
          <a:p>
            <a:r>
              <a:rPr lang="en-US" sz="2800" dirty="0">
                <a:ea typeface="Verdana" panose="020B0604030504040204" pitchFamily="34" charset="0"/>
              </a:rPr>
              <a:t>A family or domestic violence victim advocate</a:t>
            </a:r>
          </a:p>
          <a:p>
            <a:r>
              <a:rPr lang="en-US" sz="2800" dirty="0">
                <a:ea typeface="Verdana" panose="020B0604030504040204" pitchFamily="34" charset="0"/>
              </a:rPr>
              <a:t>A naturopathic doctor</a:t>
            </a:r>
          </a:p>
          <a:p>
            <a:r>
              <a:rPr lang="en-US" sz="2800" dirty="0">
                <a:ea typeface="Verdana" panose="020B0604030504040204" pitchFamily="34" charset="0"/>
              </a:rPr>
              <a:t>A respiratory therapist</a:t>
            </a:r>
          </a:p>
          <a:p>
            <a:r>
              <a:rPr lang="en-US" sz="2800" dirty="0">
                <a:ea typeface="Verdana" panose="020B0604030504040204" pitchFamily="34" charset="0"/>
              </a:rPr>
              <a:t>A court-appointed guardian or conservator</a:t>
            </a:r>
          </a:p>
          <a:p>
            <a:r>
              <a:rPr lang="en-US" sz="2800" dirty="0">
                <a:ea typeface="Verdana" panose="020B0604030504040204" pitchFamily="34" charset="0"/>
              </a:rPr>
              <a:t>A chair of a professional licensing board that has jurisdiction over mandated reporters</a:t>
            </a:r>
          </a:p>
          <a:p>
            <a:pPr marL="0" indent="0">
              <a:buNone/>
            </a:pPr>
            <a:endParaRPr lang="en-US" sz="2700"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 xmlns:a16="http://schemas.microsoft.com/office/drawing/2014/main" id="{F9E1E867-64DC-4DAB-AB75-BA65F4CB189A}"/>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 xmlns:a16="http://schemas.microsoft.com/office/drawing/2014/main" id="{83A495DD-FC0D-41CB-97D6-7187BBE4820E}"/>
              </a:ext>
            </a:extLst>
          </p:cNvPr>
          <p:cNvSpPr>
            <a:spLocks noGrp="1"/>
          </p:cNvSpPr>
          <p:nvPr>
            <p:ph type="sldNum" sz="quarter" idx="12"/>
          </p:nvPr>
        </p:nvSpPr>
        <p:spPr/>
        <p:txBody>
          <a:bodyPr/>
          <a:lstStyle/>
          <a:p>
            <a:fld id="{5FD82BC9-63B1-475F-82C3-3D3DE5316FF5}" type="slidenum">
              <a:rPr lang="en-US" smtClean="0"/>
              <a:t>7</a:t>
            </a:fld>
            <a:endParaRPr lang="en-US" dirty="0"/>
          </a:p>
        </p:txBody>
      </p:sp>
    </p:spTree>
    <p:extLst>
      <p:ext uri="{BB962C8B-B14F-4D97-AF65-F5344CB8AC3E}">
        <p14:creationId xmlns:p14="http://schemas.microsoft.com/office/powerpoint/2010/main" val="3278753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9BF46BD-B1B8-4439-B9E1-E3EF51A821D6}"/>
              </a:ext>
            </a:extLst>
          </p:cNvPr>
          <p:cNvSpPr>
            <a:spLocks noGrp="1"/>
          </p:cNvSpPr>
          <p:nvPr>
            <p:ph type="title"/>
          </p:nvPr>
        </p:nvSpPr>
        <p:spPr>
          <a:solidFill>
            <a:schemeClr val="accent1">
              <a:lumMod val="75000"/>
            </a:schemeClr>
          </a:solidFill>
        </p:spPr>
        <p:txBody>
          <a:bodyPr>
            <a:normAutofit/>
          </a:bodyPr>
          <a:lstStyle/>
          <a:p>
            <a:pPr algn="l"/>
            <a:r>
              <a:rPr lang="en-US" sz="3600" dirty="0">
                <a:solidFill>
                  <a:schemeClr val="bg1"/>
                </a:solidFill>
              </a:rPr>
              <a:t>MANDATED REPORTER, CONT.</a:t>
            </a:r>
          </a:p>
        </p:txBody>
      </p:sp>
      <p:sp>
        <p:nvSpPr>
          <p:cNvPr id="3" name="Content Placeholder 2">
            <a:extLst>
              <a:ext uri="{FF2B5EF4-FFF2-40B4-BE49-F238E27FC236}">
                <a16:creationId xmlns="" xmlns:a16="http://schemas.microsoft.com/office/drawing/2014/main" id="{50FC5A43-4B9A-4F95-B2A7-CF0E3B07213C}"/>
              </a:ext>
            </a:extLst>
          </p:cNvPr>
          <p:cNvSpPr>
            <a:spLocks noGrp="1"/>
          </p:cNvSpPr>
          <p:nvPr>
            <p:ph idx="1"/>
          </p:nvPr>
        </p:nvSpPr>
        <p:spPr/>
        <p:txBody>
          <a:bodyPr>
            <a:normAutofit fontScale="77500" lnSpcReduction="20000"/>
          </a:bodyPr>
          <a:lstStyle/>
          <a:p>
            <a:pPr marL="0" indent="0">
              <a:buNone/>
            </a:pPr>
            <a:r>
              <a:rPr lang="en-US" sz="2800" b="1" dirty="0">
                <a:ea typeface="Verdana" panose="020B0604030504040204" pitchFamily="34" charset="0"/>
              </a:rPr>
              <a:t>Additional mandated reporters include the following, regardless of whether they are compensated in their role:</a:t>
            </a:r>
          </a:p>
          <a:p>
            <a:pPr marL="0" indent="0">
              <a:buNone/>
            </a:pPr>
            <a:endParaRPr lang="en-US" sz="2800" dirty="0">
              <a:ea typeface="Verdana" panose="020B0604030504040204" pitchFamily="34" charset="0"/>
            </a:endParaRPr>
          </a:p>
          <a:p>
            <a:r>
              <a:rPr lang="en-US" sz="2800" dirty="0">
                <a:ea typeface="Verdana" panose="020B0604030504040204" pitchFamily="34" charset="0"/>
              </a:rPr>
              <a:t>Any person who has assumed full, intermittent or occasional responsibility for the care or custody of the incapacitated or dependent adult;</a:t>
            </a:r>
          </a:p>
          <a:p>
            <a:endParaRPr lang="en-US" sz="2800" dirty="0">
              <a:ea typeface="Verdana" panose="020B0604030504040204" pitchFamily="34" charset="0"/>
            </a:endParaRPr>
          </a:p>
          <a:p>
            <a:r>
              <a:rPr lang="en-US" sz="2800" dirty="0">
                <a:ea typeface="Verdana" panose="020B0604030504040204" pitchFamily="34" charset="0"/>
              </a:rPr>
              <a:t>Any person affiliated with a church or religious institution who serves in an administrative capacity or has otherwise assumed a position of trust or responsibility to the members of that church or religious institution, while acting in that capacity; and</a:t>
            </a:r>
          </a:p>
          <a:p>
            <a:endParaRPr lang="en-US" sz="2800" dirty="0">
              <a:ea typeface="Verdana" panose="020B0604030504040204" pitchFamily="34" charset="0"/>
            </a:endParaRPr>
          </a:p>
          <a:p>
            <a:r>
              <a:rPr lang="en-US" sz="2800" dirty="0">
                <a:ea typeface="Verdana" panose="020B0604030504040204" pitchFamily="34" charset="0"/>
              </a:rPr>
              <a:t>Any person providing transportation services as a volunteer or employee of an agency, business or other entity.</a:t>
            </a:r>
          </a:p>
          <a:p>
            <a:endParaRPr lang="en-US" sz="2800" dirty="0"/>
          </a:p>
        </p:txBody>
      </p:sp>
      <p:sp>
        <p:nvSpPr>
          <p:cNvPr id="4" name="Footer Placeholder 3">
            <a:extLst>
              <a:ext uri="{FF2B5EF4-FFF2-40B4-BE49-F238E27FC236}">
                <a16:creationId xmlns="" xmlns:a16="http://schemas.microsoft.com/office/drawing/2014/main" id="{187727C7-6741-4079-87FF-11E64020E03D}"/>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 xmlns:a16="http://schemas.microsoft.com/office/drawing/2014/main" id="{DA5BEE8A-A3F0-47AD-8FAE-E02C69605794}"/>
              </a:ext>
            </a:extLst>
          </p:cNvPr>
          <p:cNvSpPr>
            <a:spLocks noGrp="1"/>
          </p:cNvSpPr>
          <p:nvPr>
            <p:ph type="sldNum" sz="quarter" idx="12"/>
          </p:nvPr>
        </p:nvSpPr>
        <p:spPr/>
        <p:txBody>
          <a:bodyPr/>
          <a:lstStyle/>
          <a:p>
            <a:fld id="{5FD82BC9-63B1-475F-82C3-3D3DE5316FF5}" type="slidenum">
              <a:rPr lang="en-US" smtClean="0"/>
              <a:t>8</a:t>
            </a:fld>
            <a:endParaRPr lang="en-US" dirty="0"/>
          </a:p>
        </p:txBody>
      </p:sp>
    </p:spTree>
    <p:extLst>
      <p:ext uri="{BB962C8B-B14F-4D97-AF65-F5344CB8AC3E}">
        <p14:creationId xmlns:p14="http://schemas.microsoft.com/office/powerpoint/2010/main" val="1736492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F287902-45DE-4972-8012-88FBBB4D23EA}"/>
              </a:ext>
            </a:extLst>
          </p:cNvPr>
          <p:cNvSpPr>
            <a:spLocks noGrp="1"/>
          </p:cNvSpPr>
          <p:nvPr>
            <p:ph type="title"/>
          </p:nvPr>
        </p:nvSpPr>
        <p:spPr>
          <a:solidFill>
            <a:schemeClr val="accent1">
              <a:lumMod val="75000"/>
            </a:schemeClr>
          </a:solidFill>
        </p:spPr>
        <p:txBody>
          <a:bodyPr>
            <a:normAutofit/>
          </a:bodyPr>
          <a:lstStyle/>
          <a:p>
            <a:pPr algn="l"/>
            <a:r>
              <a:rPr lang="en-US" sz="3600" dirty="0">
                <a:solidFill>
                  <a:schemeClr val="bg1"/>
                </a:solidFill>
                <a:latin typeface="+mn-lt"/>
              </a:rPr>
              <a:t>BEING A MANDATED REPORTER</a:t>
            </a:r>
          </a:p>
        </p:txBody>
      </p:sp>
      <p:sp>
        <p:nvSpPr>
          <p:cNvPr id="3" name="Content Placeholder 2">
            <a:extLst>
              <a:ext uri="{FF2B5EF4-FFF2-40B4-BE49-F238E27FC236}">
                <a16:creationId xmlns="" xmlns:a16="http://schemas.microsoft.com/office/drawing/2014/main" id="{E04CDB32-7F39-4890-B9D8-E94E786A6E6F}"/>
              </a:ext>
            </a:extLst>
          </p:cNvPr>
          <p:cNvSpPr>
            <a:spLocks noGrp="1"/>
          </p:cNvSpPr>
          <p:nvPr>
            <p:ph idx="1"/>
          </p:nvPr>
        </p:nvSpPr>
        <p:spPr/>
        <p:txBody>
          <a:bodyPr/>
          <a:lstStyle/>
          <a:p>
            <a:endParaRPr lang="en-US" sz="2800" dirty="0">
              <a:ea typeface="Verdana" panose="020B0604030504040204" pitchFamily="34" charset="0"/>
            </a:endParaRPr>
          </a:p>
          <a:p>
            <a:pPr marL="0" indent="0" algn="ctr">
              <a:buNone/>
            </a:pPr>
            <a:r>
              <a:rPr lang="en-US" sz="2800" dirty="0">
                <a:ea typeface="Verdana" panose="020B0604030504040204" pitchFamily="34" charset="0"/>
              </a:rPr>
              <a:t>Being a mandated reporter means you are </a:t>
            </a:r>
            <a:r>
              <a:rPr lang="en-US" sz="2800" b="1" dirty="0">
                <a:ea typeface="Verdana" panose="020B0604030504040204" pitchFamily="34" charset="0"/>
              </a:rPr>
              <a:t>legally required </a:t>
            </a:r>
            <a:r>
              <a:rPr lang="en-US" sz="2800" dirty="0">
                <a:ea typeface="Verdana" panose="020B0604030504040204" pitchFamily="34" charset="0"/>
              </a:rPr>
              <a:t>to report the suspected abuse, neglect or exploitation of a dependent or incapacitated adult. </a:t>
            </a:r>
          </a:p>
          <a:p>
            <a:endParaRPr lang="en-US" sz="2700" dirty="0">
              <a:latin typeface="Arial Narrow" panose="020B0606020202030204" pitchFamily="34" charset="0"/>
            </a:endParaRPr>
          </a:p>
        </p:txBody>
      </p:sp>
      <p:sp>
        <p:nvSpPr>
          <p:cNvPr id="4" name="Footer Placeholder 3">
            <a:extLst>
              <a:ext uri="{FF2B5EF4-FFF2-40B4-BE49-F238E27FC236}">
                <a16:creationId xmlns="" xmlns:a16="http://schemas.microsoft.com/office/drawing/2014/main" id="{0EC57552-60BF-4007-A9CC-B73D9F68A241}"/>
              </a:ext>
            </a:extLst>
          </p:cNvPr>
          <p:cNvSpPr>
            <a:spLocks noGrp="1"/>
          </p:cNvSpPr>
          <p:nvPr>
            <p:ph type="ftr" sz="quarter" idx="11"/>
          </p:nvPr>
        </p:nvSpPr>
        <p:spPr/>
        <p:txBody>
          <a:bodyPr/>
          <a:lstStyle/>
          <a:p>
            <a:r>
              <a:rPr lang="en-US"/>
              <a:t>Maine Department of Health and Human Services</a:t>
            </a:r>
            <a:endParaRPr lang="en-US" dirty="0"/>
          </a:p>
        </p:txBody>
      </p:sp>
      <p:sp>
        <p:nvSpPr>
          <p:cNvPr id="5" name="Slide Number Placeholder 4">
            <a:extLst>
              <a:ext uri="{FF2B5EF4-FFF2-40B4-BE49-F238E27FC236}">
                <a16:creationId xmlns="" xmlns:a16="http://schemas.microsoft.com/office/drawing/2014/main" id="{DE556354-6919-45AF-8B6D-790E3C4C2D7A}"/>
              </a:ext>
            </a:extLst>
          </p:cNvPr>
          <p:cNvSpPr>
            <a:spLocks noGrp="1"/>
          </p:cNvSpPr>
          <p:nvPr>
            <p:ph type="sldNum" sz="quarter" idx="12"/>
          </p:nvPr>
        </p:nvSpPr>
        <p:spPr/>
        <p:txBody>
          <a:bodyPr/>
          <a:lstStyle/>
          <a:p>
            <a:fld id="{5FD82BC9-63B1-475F-82C3-3D3DE5316FF5}" type="slidenum">
              <a:rPr lang="en-US" smtClean="0"/>
              <a:t>9</a:t>
            </a:fld>
            <a:endParaRPr lang="en-US" dirty="0"/>
          </a:p>
        </p:txBody>
      </p:sp>
    </p:spTree>
    <p:extLst>
      <p:ext uri="{BB962C8B-B14F-4D97-AF65-F5344CB8AC3E}">
        <p14:creationId xmlns:p14="http://schemas.microsoft.com/office/powerpoint/2010/main" val="4413827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6058</TotalTime>
  <Words>2835</Words>
  <Application>Microsoft Office PowerPoint</Application>
  <PresentationFormat>On-screen Show (4:3)</PresentationFormat>
  <Paragraphs>551</Paragraphs>
  <Slides>46</Slides>
  <Notes>1</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PowerPoint Presentation</vt:lpstr>
      <vt:lpstr>PowerPoint Presentation</vt:lpstr>
      <vt:lpstr>DISCLAIMER</vt:lpstr>
      <vt:lpstr>OBJECTIVES</vt:lpstr>
      <vt:lpstr>MANDATED REPORTING</vt:lpstr>
      <vt:lpstr>MANDATED REPORTERS</vt:lpstr>
      <vt:lpstr>MANDATED REPORTERS, CONT.</vt:lpstr>
      <vt:lpstr>MANDATED REPORTER, CONT.</vt:lpstr>
      <vt:lpstr>BEING A MANDATED REPORTER</vt:lpstr>
      <vt:lpstr>DEFINITIONS</vt:lpstr>
      <vt:lpstr>DEFINITIONS, CONT.</vt:lpstr>
      <vt:lpstr> KEY POINTS RE: CAPACITY</vt:lpstr>
      <vt:lpstr>RISK FACTORS FOR ABUSE: Prompt</vt:lpstr>
      <vt:lpstr>RISK FACTORS FOR ABUSE</vt:lpstr>
      <vt:lpstr>ABUSE</vt:lpstr>
      <vt:lpstr>ABUSE, CONT.</vt:lpstr>
      <vt:lpstr>ABUSE, CONT.</vt:lpstr>
      <vt:lpstr>SEXUAL ABUSE OR EXPLOITATION</vt:lpstr>
      <vt:lpstr>SEXUAL ABUSE OR EXPLOITATION, CONT.</vt:lpstr>
      <vt:lpstr>FINANCIAL EXPLOITATION</vt:lpstr>
      <vt:lpstr> FINANCIAL EXPLOITATION CONT. </vt:lpstr>
      <vt:lpstr>NEGLECT</vt:lpstr>
      <vt:lpstr>NEGLECT, CONT.</vt:lpstr>
      <vt:lpstr>RED FLAGS FOR ABUSE</vt:lpstr>
      <vt:lpstr>Red Flags, cont.</vt:lpstr>
      <vt:lpstr>What Does it Mean to be a Mandated Reporter?</vt:lpstr>
      <vt:lpstr> CONCERNS: Prompt</vt:lpstr>
      <vt:lpstr>CONCERNS ABOUT REPORTING</vt:lpstr>
      <vt:lpstr>CONSEQUENCES OF NOT REPORTING</vt:lpstr>
      <vt:lpstr>RESPONDING TO DISCLOSURES: Prompt</vt:lpstr>
      <vt:lpstr> RESPONDING TO DISCLOSURES: DO’S</vt:lpstr>
      <vt:lpstr>RESPONDING TO DISCLOSURES: DON’TS</vt:lpstr>
      <vt:lpstr> I SUSPECT ABUSE, NEGLECT, OR EXPLOITATION   WHAT DO I DO? </vt:lpstr>
      <vt:lpstr> I SUSPECT ABUSE, NEGLECT, OR EXPLOITATION   WHAT DO I DO? </vt:lpstr>
      <vt:lpstr> I SUSPECT ABUSE, NEGLECT, OR EXPLOITATION   WHAT DO I DO? </vt:lpstr>
      <vt:lpstr>ANONYMOUS VS. CONFIDENTIAL</vt:lpstr>
      <vt:lpstr>WHAT WILL I BE ASKED?</vt:lpstr>
      <vt:lpstr>WHAT WILL BE INCLUDED IN THE REPORT?</vt:lpstr>
      <vt:lpstr> WHAT WILL BE INCLUDED IN THE REPORT? </vt:lpstr>
      <vt:lpstr> WHAT HAPPENS NEXT? </vt:lpstr>
      <vt:lpstr>WHAT IF… </vt:lpstr>
      <vt:lpstr> WHEN IN DOUBT… </vt:lpstr>
      <vt:lpstr>Repeat Reporting</vt:lpstr>
      <vt:lpstr> WHAT OTHER RESOURCES ARE AVAILABLE? </vt:lpstr>
      <vt:lpstr> CHILD PROTECTIVE  MANDATED REPORTERS </vt:lpstr>
      <vt:lpstr> TRAINING COMPLETE </vt:lpstr>
    </vt:vector>
  </TitlesOfParts>
  <Company>State of Maine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Aging and Disability Services Pressures and Priorities</dc:title>
  <dc:creator>Martins, John A</dc:creator>
  <cp:lastModifiedBy>Victoria2 Copp</cp:lastModifiedBy>
  <cp:revision>119</cp:revision>
  <cp:lastPrinted>2018-12-21T17:46:38Z</cp:lastPrinted>
  <dcterms:created xsi:type="dcterms:W3CDTF">2015-04-10T16:13:17Z</dcterms:created>
  <dcterms:modified xsi:type="dcterms:W3CDTF">2019-05-28T18:38:56Z</dcterms:modified>
</cp:coreProperties>
</file>